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80" r:id="rId3"/>
    <p:sldId id="256" r:id="rId4"/>
    <p:sldId id="257" r:id="rId5"/>
    <p:sldId id="258" r:id="rId6"/>
    <p:sldId id="260" r:id="rId7"/>
    <p:sldId id="262" r:id="rId8"/>
    <p:sldId id="263" r:id="rId9"/>
    <p:sldId id="271" r:id="rId10"/>
    <p:sldId id="277" r:id="rId11"/>
    <p:sldId id="276" r:id="rId12"/>
    <p:sldId id="268" r:id="rId13"/>
    <p:sldId id="267" r:id="rId14"/>
    <p:sldId id="266" r:id="rId15"/>
    <p:sldId id="265" r:id="rId16"/>
    <p:sldId id="264" r:id="rId17"/>
    <p:sldId id="269"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48DA1-89DE-4475-B957-0E1F218D4C2D}" type="datetimeFigureOut">
              <a:rPr lang="en-US" smtClean="0"/>
              <a:pPr/>
              <a:t>9/28/2017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8691A-C500-471A-BCCF-A3744392CA3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F922B-8034-4BD6-A7E4-8164AF430562}" type="datetime1">
              <a:rPr lang="en-US" smtClean="0"/>
              <a:pPr/>
              <a:t>9/28/2017</a:t>
            </a:fld>
            <a:endParaRPr lang="en-US"/>
          </a:p>
        </p:txBody>
      </p:sp>
      <p:sp>
        <p:nvSpPr>
          <p:cNvPr id="5" name="Footer Placeholder 4"/>
          <p:cNvSpPr>
            <a:spLocks noGrp="1"/>
          </p:cNvSpPr>
          <p:nvPr>
            <p:ph type="ftr" sz="quarter" idx="11"/>
          </p:nvPr>
        </p:nvSpPr>
        <p:spPr/>
        <p:txBody>
          <a:bodyPr/>
          <a:lstStyle/>
          <a:p>
            <a:r>
              <a:rPr lang="en-US" smtClean="0"/>
              <a:t>ma.malik_hm@yahoo.com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4BD77-0BFE-48E0-A408-8D05D7B0AE70}" type="datetime1">
              <a:rPr lang="en-US" smtClean="0"/>
              <a:pPr/>
              <a:t>9/28/2017</a:t>
            </a:fld>
            <a:endParaRPr lang="en-US"/>
          </a:p>
        </p:txBody>
      </p:sp>
      <p:sp>
        <p:nvSpPr>
          <p:cNvPr id="5" name="Footer Placeholder 4"/>
          <p:cNvSpPr>
            <a:spLocks noGrp="1"/>
          </p:cNvSpPr>
          <p:nvPr>
            <p:ph type="ftr" sz="quarter" idx="11"/>
          </p:nvPr>
        </p:nvSpPr>
        <p:spPr/>
        <p:txBody>
          <a:bodyPr/>
          <a:lstStyle/>
          <a:p>
            <a:r>
              <a:rPr lang="en-US" smtClean="0"/>
              <a:t>ma.malik_hm@yahoo.com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67B3B-CD01-4EBC-82B2-A55C86FA6AB9}" type="datetime1">
              <a:rPr lang="en-US" smtClean="0"/>
              <a:pPr/>
              <a:t>9/28/2017</a:t>
            </a:fld>
            <a:endParaRPr lang="en-US"/>
          </a:p>
        </p:txBody>
      </p:sp>
      <p:sp>
        <p:nvSpPr>
          <p:cNvPr id="5" name="Footer Placeholder 4"/>
          <p:cNvSpPr>
            <a:spLocks noGrp="1"/>
          </p:cNvSpPr>
          <p:nvPr>
            <p:ph type="ftr" sz="quarter" idx="11"/>
          </p:nvPr>
        </p:nvSpPr>
        <p:spPr/>
        <p:txBody>
          <a:bodyPr/>
          <a:lstStyle/>
          <a:p>
            <a:r>
              <a:rPr lang="en-US" smtClean="0"/>
              <a:t>ma.malik_hm@yahoo.com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9A6DE-7CFF-4801-8553-DCB184C63B19}" type="datetime1">
              <a:rPr lang="en-US" smtClean="0"/>
              <a:pPr/>
              <a:t>9/28/2017</a:t>
            </a:fld>
            <a:endParaRPr lang="en-US"/>
          </a:p>
        </p:txBody>
      </p:sp>
      <p:sp>
        <p:nvSpPr>
          <p:cNvPr id="5" name="Footer Placeholder 4"/>
          <p:cNvSpPr>
            <a:spLocks noGrp="1"/>
          </p:cNvSpPr>
          <p:nvPr>
            <p:ph type="ftr" sz="quarter" idx="11"/>
          </p:nvPr>
        </p:nvSpPr>
        <p:spPr/>
        <p:txBody>
          <a:bodyPr/>
          <a:lstStyle/>
          <a:p>
            <a:r>
              <a:rPr lang="en-US" smtClean="0"/>
              <a:t>ma.malik_hm@yahoo.com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D05F6-DE2D-416B-9DF5-8E5FDCF5A8E4}" type="datetime1">
              <a:rPr lang="en-US" smtClean="0"/>
              <a:pPr/>
              <a:t>9/28/2017</a:t>
            </a:fld>
            <a:endParaRPr lang="en-US"/>
          </a:p>
        </p:txBody>
      </p:sp>
      <p:sp>
        <p:nvSpPr>
          <p:cNvPr id="5" name="Footer Placeholder 4"/>
          <p:cNvSpPr>
            <a:spLocks noGrp="1"/>
          </p:cNvSpPr>
          <p:nvPr>
            <p:ph type="ftr" sz="quarter" idx="11"/>
          </p:nvPr>
        </p:nvSpPr>
        <p:spPr/>
        <p:txBody>
          <a:bodyPr/>
          <a:lstStyle/>
          <a:p>
            <a:r>
              <a:rPr lang="en-US" smtClean="0"/>
              <a:t>ma.malik_hm@yahoo.com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3100B1-7238-4C14-B6F6-8BA3AFE284D9}" type="datetime1">
              <a:rPr lang="en-US" smtClean="0"/>
              <a:pPr/>
              <a:t>9/28/2017</a:t>
            </a:fld>
            <a:endParaRPr lang="en-US"/>
          </a:p>
        </p:txBody>
      </p:sp>
      <p:sp>
        <p:nvSpPr>
          <p:cNvPr id="6" name="Footer Placeholder 5"/>
          <p:cNvSpPr>
            <a:spLocks noGrp="1"/>
          </p:cNvSpPr>
          <p:nvPr>
            <p:ph type="ftr" sz="quarter" idx="11"/>
          </p:nvPr>
        </p:nvSpPr>
        <p:spPr/>
        <p:txBody>
          <a:bodyPr/>
          <a:lstStyle/>
          <a:p>
            <a:r>
              <a:rPr lang="en-US" smtClean="0"/>
              <a:t>ma.malik_hm@yahoo.com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8FF8EE-6877-41FB-8FB7-3A2F5B4C7D88}" type="datetime1">
              <a:rPr lang="en-US" smtClean="0"/>
              <a:pPr/>
              <a:t>9/28/2017</a:t>
            </a:fld>
            <a:endParaRPr lang="en-US"/>
          </a:p>
        </p:txBody>
      </p:sp>
      <p:sp>
        <p:nvSpPr>
          <p:cNvPr id="8" name="Footer Placeholder 7"/>
          <p:cNvSpPr>
            <a:spLocks noGrp="1"/>
          </p:cNvSpPr>
          <p:nvPr>
            <p:ph type="ftr" sz="quarter" idx="11"/>
          </p:nvPr>
        </p:nvSpPr>
        <p:spPr/>
        <p:txBody>
          <a:bodyPr/>
          <a:lstStyle/>
          <a:p>
            <a:r>
              <a:rPr lang="en-US" smtClean="0"/>
              <a:t>ma.malik_hm@yahoo.com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8851C-68F3-40DF-A02F-AB6C052559E0}" type="datetime1">
              <a:rPr lang="en-US" smtClean="0"/>
              <a:pPr/>
              <a:t>9/28/2017</a:t>
            </a:fld>
            <a:endParaRPr lang="en-US"/>
          </a:p>
        </p:txBody>
      </p:sp>
      <p:sp>
        <p:nvSpPr>
          <p:cNvPr id="4" name="Footer Placeholder 3"/>
          <p:cNvSpPr>
            <a:spLocks noGrp="1"/>
          </p:cNvSpPr>
          <p:nvPr>
            <p:ph type="ftr" sz="quarter" idx="11"/>
          </p:nvPr>
        </p:nvSpPr>
        <p:spPr/>
        <p:txBody>
          <a:bodyPr/>
          <a:lstStyle/>
          <a:p>
            <a:r>
              <a:rPr lang="en-US" smtClean="0"/>
              <a:t>ma.malik_hm@yahoo.com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2EC3F-323D-4F93-B1C4-62D77D83CC7A}" type="datetime1">
              <a:rPr lang="en-US" smtClean="0"/>
              <a:pPr/>
              <a:t>9/28/2017</a:t>
            </a:fld>
            <a:endParaRPr lang="en-US"/>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93F6B-0730-4938-829A-0EB00455B164}" type="datetime1">
              <a:rPr lang="en-US" smtClean="0"/>
              <a:pPr/>
              <a:t>9/28/2017</a:t>
            </a:fld>
            <a:endParaRPr lang="en-US"/>
          </a:p>
        </p:txBody>
      </p:sp>
      <p:sp>
        <p:nvSpPr>
          <p:cNvPr id="6" name="Footer Placeholder 5"/>
          <p:cNvSpPr>
            <a:spLocks noGrp="1"/>
          </p:cNvSpPr>
          <p:nvPr>
            <p:ph type="ftr" sz="quarter" idx="11"/>
          </p:nvPr>
        </p:nvSpPr>
        <p:spPr/>
        <p:txBody>
          <a:bodyPr/>
          <a:lstStyle/>
          <a:p>
            <a:r>
              <a:rPr lang="en-US" smtClean="0"/>
              <a:t>ma.malik_hm@yahoo.com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BF18E-AC2D-40FD-AE63-CC09304248CC}" type="datetime1">
              <a:rPr lang="en-US" smtClean="0"/>
              <a:pPr/>
              <a:t>9/28/2017</a:t>
            </a:fld>
            <a:endParaRPr lang="en-US"/>
          </a:p>
        </p:txBody>
      </p:sp>
      <p:sp>
        <p:nvSpPr>
          <p:cNvPr id="6" name="Footer Placeholder 5"/>
          <p:cNvSpPr>
            <a:spLocks noGrp="1"/>
          </p:cNvSpPr>
          <p:nvPr>
            <p:ph type="ftr" sz="quarter" idx="11"/>
          </p:nvPr>
        </p:nvSpPr>
        <p:spPr/>
        <p:txBody>
          <a:bodyPr/>
          <a:lstStyle/>
          <a:p>
            <a:r>
              <a:rPr lang="en-US" smtClean="0"/>
              <a:t>ma.malik_hm@yahoo.com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073A7-0390-42ED-9E11-834526976C76}" type="datetime1">
              <a:rPr lang="en-US" smtClean="0"/>
              <a:pPr/>
              <a:t>9/28/2017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ma.malik_hm@yahoo.com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bn.wikipedia.org/wiki/%E0%A6%AC%E0%A6%A1%E0%A6%BC%E0%A6%B2%E0%A7%87%E0%A6%96%E0%A6%BE_%E0%A6%89%E0%A6%AA%E0%A6%9C%E0%A7%87%E0%A6%B2%E0%A6%BE" TargetMode="External"/><Relationship Id="rId3" Type="http://schemas.openxmlformats.org/officeDocument/2006/relationships/image" Target="../media/image5.jpeg"/><Relationship Id="rId7" Type="http://schemas.openxmlformats.org/officeDocument/2006/relationships/hyperlink" Target="https://bn.wikipedia.org/wiki/%E0%A6%AE%E0%A7%8C%E0%A6%B2%E0%A6%AD%E0%A7%80%E0%A6%AC%E0%A6%BE%E0%A6%9C%E0%A6%BE%E0%A6%B0_%E0%A6%9C%E0%A7%87%E0%A6%B2%E0%A6%BE" TargetMode="External"/><Relationship Id="rId12" Type="http://schemas.openxmlformats.org/officeDocument/2006/relationships/hyperlink" Target="https://bn.wikipedia.org/wiki/%E0%A6%AA%E0%A6%B0%E0%A6%BF%E0%A6%95%E0%A7%81%E0%A6%A3%E0%A7%8D%E0%A6%A1_%E0%A6%9C%E0%A6%B2%E0%A6%AA%E0%A7%8D%E0%A6%B0%E0%A6%AA%E0%A6%BE%E0%A6%A4"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bn.wikipedia.org/wiki/%E0%A6%B8%E0%A6%BF%E0%A6%B2%E0%A7%87%E0%A6%9F_%E0%A6%AC%E0%A6%BF%E0%A6%AD%E0%A6%BE%E0%A6%97" TargetMode="External"/><Relationship Id="rId11" Type="http://schemas.openxmlformats.org/officeDocument/2006/relationships/hyperlink" Target="https://bn.wikipedia.org/wiki/%E0%A6%AE%E0%A6%BE%E0%A6%A7%E0%A6%AC%E0%A6%95%E0%A7%81%E0%A6%A3%E0%A7%8D%E0%A6%A1_%E0%A6%9C%E0%A6%B2%E0%A6%AA%E0%A7%8D%E0%A6%B0%E0%A6%AA%E0%A6%BE%E0%A6%A4" TargetMode="External"/><Relationship Id="rId5" Type="http://schemas.openxmlformats.org/officeDocument/2006/relationships/hyperlink" Target="https://bn.wikipedia.org/wiki/%E0%A6%AC%E0%A6%BE%E0%A6%82%E0%A6%B2%E0%A6%BE%E0%A6%A6%E0%A7%87%E0%A6%B6" TargetMode="External"/><Relationship Id="rId10" Type="http://schemas.openxmlformats.org/officeDocument/2006/relationships/hyperlink" Target="https://bn.wikipedia.org/w/index.php?title=%E0%A6%AC%E0%A6%BE%E0%A6%82%E0%A6%B2%E0%A6%BE%E0%A6%A6%E0%A7%87%E0%A6%B6_%E0%A6%AA%E0%A6%B0%E0%A7%8D%E0%A6%AF%E0%A6%9F%E0%A6%A8_%E0%A6%95%E0%A6%B0%E0%A7%8D%E0%A6%AA%E0%A7%8B%E0%A6%B0%E0%A7%87%E0%A6%B6%E0%A6%A8&amp;action=edit&amp;redlink=1" TargetMode="External"/><Relationship Id="rId4" Type="http://schemas.openxmlformats.org/officeDocument/2006/relationships/oleObject" Target="../embeddings/oleObject1.bin"/><Relationship Id="rId9" Type="http://schemas.openxmlformats.org/officeDocument/2006/relationships/hyperlink" Target="https://bn.wikipedia.org/w/index.php?title=%E0%A6%87%E0%A6%95%E0%A7%8B%E0%A6%AA%E0%A6%BE%E0%A6%B0%E0%A7%8D%E0%A6%95&amp;action=edit&amp;redlink=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bn.wikipedia.org/wiki/%E0%A6%AD%E0%A6%BE%E0%A6%B0%E0%A6%A4" TargetMode="External"/><Relationship Id="rId3" Type="http://schemas.openxmlformats.org/officeDocument/2006/relationships/hyperlink" Target="https://bn.wikipedia.org/wiki/%E0%A6%AC%E0%A6%BE%E0%A6%82%E0%A6%B2%E0%A6%BE%E0%A6%A6%E0%A7%87%E0%A6%B6" TargetMode="External"/><Relationship Id="rId7" Type="http://schemas.openxmlformats.org/officeDocument/2006/relationships/hyperlink" Target="https://bn.wikipedia.org/wiki/%E0%A6%9C%E0%A6%BE%E0%A6%AB%E0%A6%B2%E0%A6%82"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s://bn.wikipedia.org/wiki/%E0%A6%97%E0%A7%8B%E0%A6%AF%E0%A6%BC%E0%A6%BE%E0%A6%87%E0%A6%A8%E0%A6%98%E0%A6%BE%E0%A6%9F_%E0%A6%89%E0%A6%AA%E0%A6%9C%E0%A7%87%E0%A6%B2%E0%A6%BE" TargetMode="External"/><Relationship Id="rId5" Type="http://schemas.openxmlformats.org/officeDocument/2006/relationships/hyperlink" Target="https://bn.wikipedia.org/wiki/%E0%A6%B8%E0%A6%BF%E0%A6%B2%E0%A7%87%E0%A6%9F_%E0%A6%9C%E0%A7%87%E0%A6%B2%E0%A6%BE" TargetMode="External"/><Relationship Id="rId4" Type="http://schemas.openxmlformats.org/officeDocument/2006/relationships/hyperlink" Target="https://bn.wikipedia.org/wiki/%E0%A6%B8%E0%A6%BF%E0%A6%B2%E0%A7%87%E0%A6%9F_%E0%A6%AC%E0%A6%BF%E0%A6%AD%E0%A6%BE%E0%A6%97" TargetMode="External"/><Relationship Id="rId9" Type="http://schemas.openxmlformats.org/officeDocument/2006/relationships/hyperlink" Target="https://bn.wikipedia.org/wiki/%E0%A6%AE%E0%A7%87%E0%A6%98%E0%A6%BE%E0%A6%B2%E0%A6%AF%E0%A6%B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En-us-Bangladesh.ogg" TargetMode="Externa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s://en.wikipedia.org/wiki/File:Bangladesh.og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bn.wikipedia.org/wiki/%E0%A6%95%E0%A6%AC%E0%A6%BF%E0%A6%A4%E0%A6%BE" TargetMode="External"/><Relationship Id="rId3" Type="http://schemas.openxmlformats.org/officeDocument/2006/relationships/hyperlink" Target="https://bn.wikipedia.org/wiki/%E0%A6%AC%E0%A6%BE%E0%A6%99%E0%A6%BE%E0%A6%B2%E0%A6%BF" TargetMode="External"/><Relationship Id="rId7" Type="http://schemas.openxmlformats.org/officeDocument/2006/relationships/hyperlink" Target="https://bn.wikipedia.org/wiki/%E0%A6%AA%E0%A6%B6%E0%A7%8D%E0%A6%9A%E0%A6%BF%E0%A6%AE%E0%A6%AC%E0%A6%99%E0%A7%8D%E0%A6%97" TargetMode="External"/><Relationship Id="rId2" Type="http://schemas.openxmlformats.org/officeDocument/2006/relationships/hyperlink" Target="https://bn.wikipedia.org/wiki/%E0%A6%AC%E0%A6%99%E0%A7%8D%E0%A6%97%E0%A6%BE%E0%A6%AC%E0%A7%8D%E0%A6%A6" TargetMode="External"/><Relationship Id="rId1" Type="http://schemas.openxmlformats.org/officeDocument/2006/relationships/slideLayout" Target="../slideLayouts/slideLayout1.xml"/><Relationship Id="rId6" Type="http://schemas.openxmlformats.org/officeDocument/2006/relationships/hyperlink" Target="https://bn.wikipedia.org/wiki/%E0%A6%9C%E0%A6%BE%E0%A6%A4%E0%A7%80%E0%A6%AF%E0%A6%BC_%E0%A6%95%E0%A6%AC%E0%A6%BF" TargetMode="External"/><Relationship Id="rId5" Type="http://schemas.openxmlformats.org/officeDocument/2006/relationships/hyperlink" Target="https://bn.wikipedia.org/wiki/%E0%A6%AC%E0%A6%BE%E0%A6%82%E0%A6%B2%E0%A6%BE%E0%A6%A6%E0%A7%87%E0%A6%B6" TargetMode="External"/><Relationship Id="rId10" Type="http://schemas.openxmlformats.org/officeDocument/2006/relationships/image" Target="../media/image10.jpeg"/><Relationship Id="rId4" Type="http://schemas.openxmlformats.org/officeDocument/2006/relationships/hyperlink" Target="https://bn.wikipedia.org/wiki/%E0%A6%AC%E0%A6%BE%E0%A6%82%E0%A6%B2%E0%A6%BE_%E0%A6%B8%E0%A6%BE%E0%A6%B9%E0%A6%BF%E0%A6%A4%E0%A7%8D%E0%A6%AF" TargetMode="External"/><Relationship Id="rId9" Type="http://schemas.openxmlformats.org/officeDocument/2006/relationships/hyperlink" Target="https://bn.wikipedia.org/wiki/%E0%A6%97%E0%A6%BE%E0%A6%A8"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bn.wikipedia.org/wiki/%E0%A6%AC%E0%A6%BE%E0%A6%82%E0%A6%B2%E0%A6%BE_%E0%A6%AD%E0%A6%BE%E0%A6%B7%E0%A6%BE" TargetMode="External"/><Relationship Id="rId13" Type="http://schemas.openxmlformats.org/officeDocument/2006/relationships/hyperlink" Target="https://bn.wikipedia.org/wiki/%E0%A6%97%E0%A7%80%E0%A6%A4%E0%A6%BE%E0%A6%9E%E0%A7%8D%E0%A6%9C%E0%A6%B2%E0%A6%BF" TargetMode="External"/><Relationship Id="rId3" Type="http://schemas.openxmlformats.org/officeDocument/2006/relationships/hyperlink" Target="https://bn.wikipedia.org/wiki/%E0%A7%A7%E0%A7%AE%E0%A7%AC%E0%A7%A7" TargetMode="External"/><Relationship Id="rId7" Type="http://schemas.openxmlformats.org/officeDocument/2006/relationships/hyperlink" Target="https://bn.wikipedia.org/wiki/%E0%A6%AC%E0%A6%BE%E0%A6%99%E0%A6%BE%E0%A6%B2%E0%A6%BF" TargetMode="External"/><Relationship Id="rId12" Type="http://schemas.openxmlformats.org/officeDocument/2006/relationships/hyperlink" Target="https://bn.wikipedia.org/w/index.php?title=%E0%A6%AA%E0%A6%A4%E0%A7%8D%E0%A6%B0%E0%A6%B8%E0%A6%BE%E0%A6%B9%E0%A6%BF%E0%A6%A4%E0%A7%8D%E0%A6%AF&amp;action=edit&amp;redlink=1" TargetMode="External"/><Relationship Id="rId2" Type="http://schemas.openxmlformats.org/officeDocument/2006/relationships/hyperlink" Target="https://bn.wikipedia.org/wiki/%E0%A7%AD%E0%A6%87_%E0%A6%AE%E0%A7%87" TargetMode="External"/><Relationship Id="rId1" Type="http://schemas.openxmlformats.org/officeDocument/2006/relationships/slideLayout" Target="../slideLayouts/slideLayout1.xml"/><Relationship Id="rId6" Type="http://schemas.openxmlformats.org/officeDocument/2006/relationships/hyperlink" Target="https://bn.wikipedia.org/wiki/%E0%A6%B0%E0%A6%AC%E0%A7%80%E0%A6%A8%E0%A7%8D%E0%A6%A6%E0%A7%8D%E0%A6%B0%E0%A6%A8%E0%A6%BE%E0%A6%A5_%E0%A6%A0%E0%A6%BE%E0%A6%95%E0%A7%81%E0%A6%B0" TargetMode="External"/><Relationship Id="rId11" Type="http://schemas.openxmlformats.org/officeDocument/2006/relationships/hyperlink" Target="https://bn.wikipedia.org/wiki/%E0%A6%B0%E0%A6%AC%E0%A7%80%E0%A6%A8%E0%A7%8D%E0%A6%A6%E0%A7%8D%E0%A6%B0_%E0%A6%B0%E0%A6%9A%E0%A6%A8%E0%A6%BE%E0%A6%AC%E0%A6%B2%E0%A7%80" TargetMode="External"/><Relationship Id="rId5" Type="http://schemas.openxmlformats.org/officeDocument/2006/relationships/hyperlink" Target="https://bn.wikipedia.org/wiki/%E0%A7%A7%E0%A7%AF%E0%A7%AA%E0%A7%A7" TargetMode="External"/><Relationship Id="rId15" Type="http://schemas.openxmlformats.org/officeDocument/2006/relationships/image" Target="../media/image11.jpeg"/><Relationship Id="rId10" Type="http://schemas.openxmlformats.org/officeDocument/2006/relationships/hyperlink" Target="https://bn.wikipedia.org/wiki/%E0%A6%B0%E0%A6%AC%E0%A7%80%E0%A6%A8%E0%A7%8D%E0%A6%A6%E0%A7%8D%E0%A6%B0%E0%A6%B8%E0%A6%82%E0%A6%97%E0%A7%80%E0%A6%A4" TargetMode="External"/><Relationship Id="rId4" Type="http://schemas.openxmlformats.org/officeDocument/2006/relationships/hyperlink" Target="https://bn.wikipedia.org/wiki/%E0%A7%AD%E0%A6%87_%E0%A6%86%E0%A6%97%E0%A6%B8%E0%A7%8D%E0%A6%9F" TargetMode="External"/><Relationship Id="rId9" Type="http://schemas.openxmlformats.org/officeDocument/2006/relationships/hyperlink" Target="https://bn.wikipedia.org/wiki/%E0%A6%97%E0%A7%81%E0%A6%B0%E0%A7%81%E0%A6%A6%E0%A7%87%E0%A6%AC" TargetMode="External"/><Relationship Id="rId14" Type="http://schemas.openxmlformats.org/officeDocument/2006/relationships/hyperlink" Target="https://bn.wikipedia.org/wiki/%E0%A6%B8%E0%A6%BE%E0%A6%B9%E0%A6%BF%E0%A6%A4%E0%A7%8D%E0%A6%AF%E0%A7%87_%E0%A6%A8%E0%A7%8B%E0%A6%AC%E0%A7%87%E0%A6%B2_%E0%A6%AA%E0%A7%81%E0%A6%B0%E0%A6%B8%E0%A7%8D%E0%A6%95%E0%A6%BE%E0%A6%B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67200" y="304800"/>
            <a:ext cx="1066800" cy="1066800"/>
          </a:xfrm>
          <a:prstGeom prst="rect">
            <a:avLst/>
          </a:prstGeom>
        </p:spPr>
      </p:pic>
      <p:pic>
        <p:nvPicPr>
          <p:cNvPr id="5" name="Picture 2" descr="C:\Users\Abdul\Downloads\fffffff.jpg"/>
          <p:cNvPicPr>
            <a:picLocks noChangeAspect="1" noChangeArrowheads="1"/>
          </p:cNvPicPr>
          <p:nvPr/>
        </p:nvPicPr>
        <p:blipFill>
          <a:blip r:embed="rId3" cstate="print"/>
          <a:srcRect/>
          <a:stretch>
            <a:fillRect/>
          </a:stretch>
        </p:blipFill>
        <p:spPr bwMode="auto">
          <a:xfrm>
            <a:off x="3962400" y="2133600"/>
            <a:ext cx="1864895" cy="2362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905000" y="4648200"/>
            <a:ext cx="5943600" cy="1815882"/>
          </a:xfrm>
          <a:prstGeom prst="rect">
            <a:avLst/>
          </a:prstGeom>
        </p:spPr>
        <p:txBody>
          <a:bodyPr wrap="square">
            <a:spAutoFit/>
          </a:bodyPr>
          <a:lstStyle/>
          <a:p>
            <a:pPr algn="ctr"/>
            <a:r>
              <a:rPr lang="bn-IN" sz="2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মোহাম্মাদ আব্দুল মালিক</a:t>
            </a:r>
          </a:p>
          <a:p>
            <a:pPr algn="ctr"/>
            <a:r>
              <a:rPr lang="bn-IN" sz="2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প্রধান শিক্ষক</a:t>
            </a:r>
          </a:p>
          <a:p>
            <a:pPr algn="ctr"/>
            <a:r>
              <a:rPr lang="bn-IN" sz="2800" dirty="0" smtClean="0">
                <a:solidFill>
                  <a:srgbClr val="002060"/>
                </a:solidFill>
                <a:latin typeface="NikoshBAN" pitchFamily="2" charset="0"/>
                <a:cs typeface="NikoshBAN" pitchFamily="2" charset="0"/>
              </a:rPr>
              <a:t>ছিরামিশি সরকারি প্রাথমিক বিদ্যালয় </a:t>
            </a:r>
          </a:p>
          <a:p>
            <a:pPr algn="ctr"/>
            <a:r>
              <a:rPr lang="bn-IN" sz="2800" dirty="0" smtClean="0">
                <a:solidFill>
                  <a:srgbClr val="002060"/>
                </a:solidFill>
                <a:latin typeface="NikoshBAN" pitchFamily="2" charset="0"/>
                <a:cs typeface="NikoshBAN" pitchFamily="2" charset="0"/>
              </a:rPr>
              <a:t>জাগান্নাথপুর, সুনামগঞ্জ।</a:t>
            </a:r>
          </a:p>
        </p:txBody>
      </p:sp>
      <p:sp>
        <p:nvSpPr>
          <p:cNvPr id="7" name="TextBox 6"/>
          <p:cNvSpPr txBox="1"/>
          <p:nvPr/>
        </p:nvSpPr>
        <p:spPr>
          <a:xfrm>
            <a:off x="3276600" y="1447800"/>
            <a:ext cx="3124200" cy="769441"/>
          </a:xfrm>
          <a:prstGeom prst="rect">
            <a:avLst/>
          </a:prstGeom>
          <a:noFill/>
        </p:spPr>
        <p:txBody>
          <a:bodyPr wrap="square" rtlCol="0">
            <a:spAutoFit/>
          </a:bodyPr>
          <a:lstStyle/>
          <a:p>
            <a:pPr algn="ctr"/>
            <a:r>
              <a:rPr lang="bn-IN" sz="4400" dirty="0" smtClean="0">
                <a:effectLst>
                  <a:outerShdw blurRad="38100" dist="38100" dir="2700000" algn="tl">
                    <a:srgbClr val="000000">
                      <a:alpha val="43137"/>
                    </a:srgbClr>
                  </a:outerShdw>
                </a:effectLst>
                <a:latin typeface="NikoshBAN" pitchFamily="2" charset="0"/>
                <a:cs typeface="NikoshBAN" pitchFamily="2" charset="0"/>
              </a:rPr>
              <a:t>পরিচিতি </a:t>
            </a:r>
            <a:endParaRPr lang="en-GB" sz="4400" dirty="0" smtClean="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4" name="TextBox 3"/>
          <p:cNvSpPr txBox="1"/>
          <p:nvPr/>
        </p:nvSpPr>
        <p:spPr>
          <a:xfrm>
            <a:off x="609600" y="990600"/>
            <a:ext cx="7924800" cy="45243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v"/>
            </a:pP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r>
              <a:rPr lang="bn-IN"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খাবার সেলাইন তৈরি করতে পারা ও এর ব্যবহার জানা।</a:t>
            </a:r>
            <a:endPar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pPr>
              <a:buFont typeface="Wingdings" pitchFamily="2" charset="2"/>
              <a:buChar char="ü"/>
            </a:pPr>
            <a:r>
              <a:rPr lang="bn-IN" sz="3200" dirty="0" smtClean="0">
                <a:effectLst>
                  <a:outerShdw blurRad="38100" dist="38100" dir="2700000" algn="tl">
                    <a:srgbClr val="000000">
                      <a:alpha val="43137"/>
                    </a:srgbClr>
                  </a:outerShdw>
                </a:effectLst>
                <a:latin typeface="NikoshBAN" pitchFamily="2" charset="0"/>
                <a:cs typeface="NikoshBAN" pitchFamily="2" charset="0"/>
              </a:rPr>
              <a:t> হাসপাতাল বা দোকানে যে সব প্যাকেট স্যালাইন পাওয়া যায় এগুলো তৈরির নিয়ম হচ্ছে নিরাপদ পানি অথবা ফুটানো পানি ঠাণ্ডা করে প্যাকেটের নির্দেশনা অনুযায়ী স্যালাইন গুলে নিতে হবে। </a:t>
            </a:r>
          </a:p>
          <a:p>
            <a:pPr algn="just"/>
            <a:r>
              <a:rPr lang="bn-IN"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যদি প্যাকেট না পাওয়া যায় তবে, নিরাপদ পানি অথবা ফুটানো পানি ঠাণ্ডা করে নিয়ে আধ লিটার পানিতে তিন আঙ্গুলের এক চিমটি খাওয়ার লবণ ও একমুঠো গুড় মিশিয়ে ভালভাবে নেড়ে বাড়িতে খাওয়ার স্যালাইন তৈরি করা যায়।</a:t>
            </a:r>
            <a:endParaRPr lang="en-US" sz="3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pic>
        <p:nvPicPr>
          <p:cNvPr id="4" name="Picture 3" descr="IMG_20170819_124244.jpg"/>
          <p:cNvPicPr>
            <a:picLocks noChangeAspect="1"/>
          </p:cNvPicPr>
          <p:nvPr/>
        </p:nvPicPr>
        <p:blipFill>
          <a:blip r:embed="rId2" cstate="print"/>
          <a:srcRect t="1936" b="14839"/>
          <a:stretch>
            <a:fillRect/>
          </a:stretch>
        </p:blipFill>
        <p:spPr>
          <a:xfrm>
            <a:off x="685800" y="914400"/>
            <a:ext cx="2952750" cy="3276600"/>
          </a:xfrm>
          <a:prstGeom prst="rect">
            <a:avLst/>
          </a:prstGeom>
          <a:ln>
            <a:noFill/>
          </a:ln>
          <a:effectLst>
            <a:outerShdw blurRad="292100" dist="139700" dir="2700000" algn="tl" rotWithShape="0">
              <a:srgbClr val="333333">
                <a:alpha val="65000"/>
              </a:srgbClr>
            </a:outerShdw>
          </a:effectLst>
        </p:spPr>
      </p:pic>
      <p:pic>
        <p:nvPicPr>
          <p:cNvPr id="6" name="Picture 5" descr="IMG_20170819_124410.jpg"/>
          <p:cNvPicPr>
            <a:picLocks noChangeAspect="1"/>
          </p:cNvPicPr>
          <p:nvPr/>
        </p:nvPicPr>
        <p:blipFill>
          <a:blip r:embed="rId3" cstate="print"/>
          <a:srcRect l="11613" t="9677" r="8548" b="7097"/>
          <a:stretch>
            <a:fillRect/>
          </a:stretch>
        </p:blipFill>
        <p:spPr>
          <a:xfrm>
            <a:off x="4191000" y="914400"/>
            <a:ext cx="4191000" cy="3276600"/>
          </a:xfrm>
          <a:prstGeom prst="rect">
            <a:avLst/>
          </a:prstGeom>
        </p:spPr>
      </p:pic>
      <p:sp>
        <p:nvSpPr>
          <p:cNvPr id="7" name="TextBox 6"/>
          <p:cNvSpPr txBox="1"/>
          <p:nvPr/>
        </p:nvSpPr>
        <p:spPr>
          <a:xfrm>
            <a:off x="1676400" y="4572000"/>
            <a:ext cx="5943600" cy="769441"/>
          </a:xfrm>
          <a:prstGeom prst="rect">
            <a:avLst/>
          </a:prstGeom>
          <a:noFill/>
        </p:spPr>
        <p:txBody>
          <a:bodyPr wrap="square" rtlCol="0">
            <a:spAutoFit/>
          </a:bodyPr>
          <a:lstStyle/>
          <a:p>
            <a:pPr algn="ctr"/>
            <a:r>
              <a:rPr lang="bn-IN" sz="3600" dirty="0" smtClean="0">
                <a:latin typeface="NikoshBAN" pitchFamily="2" charset="0"/>
                <a:cs typeface="NikoshBAN" pitchFamily="2" charset="0"/>
              </a:rPr>
              <a:t>ঔষধি গাছ</a:t>
            </a:r>
            <a:r>
              <a:rPr lang="bn-IN" sz="4400" dirty="0" smtClean="0">
                <a:latin typeface="NikoshBAN" pitchFamily="2" charset="0"/>
                <a:cs typeface="NikoshBAN" pitchFamily="2" charset="0"/>
              </a:rPr>
              <a:t> </a:t>
            </a:r>
            <a:r>
              <a:rPr lang="bn-IN" sz="4000" dirty="0" smtClean="0">
                <a:latin typeface="NikoshBAN" pitchFamily="2" charset="0"/>
                <a:cs typeface="NikoshBAN" pitchFamily="2" charset="0"/>
              </a:rPr>
              <a:t>লাগানো ও পরিচর্চা করা</a:t>
            </a:r>
            <a:endParaRPr lang="en-GB"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23554" name="AutoShape 2" descr="Image result for প্রাকৃতিক দুর্যোগের ছ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6" name="AutoShape 4" descr="Image result for প্রাকৃতিক দুর্যোগের ছ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8" name="AutoShape 6" descr="Image result for প্রাকৃতিক দুর্যোগের ছবি"/>
          <p:cNvSpPr>
            <a:spLocks noChangeAspect="1" noChangeArrowheads="1"/>
          </p:cNvSpPr>
          <p:nvPr/>
        </p:nvSpPr>
        <p:spPr bwMode="auto">
          <a:xfrm>
            <a:off x="155575" y="-1287463"/>
            <a:ext cx="4552950" cy="26955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60" name="AutoShape 8" descr="Image result for প্রাকৃতিক দুর্যোগের ছবি"/>
          <p:cNvSpPr>
            <a:spLocks noChangeAspect="1" noChangeArrowheads="1"/>
          </p:cNvSpPr>
          <p:nvPr/>
        </p:nvSpPr>
        <p:spPr bwMode="auto">
          <a:xfrm>
            <a:off x="155575" y="-1287463"/>
            <a:ext cx="4552950" cy="26955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62" name="AutoShape 10" descr="Image result for প্রাকৃতিক দুর্যোগের ছ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64" name="Picture 12" descr="Image result for প্রাকৃতিক দুর্যোগের ছবি"/>
          <p:cNvPicPr>
            <a:picLocks noChangeAspect="1" noChangeArrowheads="1"/>
          </p:cNvPicPr>
          <p:nvPr/>
        </p:nvPicPr>
        <p:blipFill>
          <a:blip r:embed="rId2"/>
          <a:srcRect/>
          <a:stretch>
            <a:fillRect/>
          </a:stretch>
        </p:blipFill>
        <p:spPr bwMode="auto">
          <a:xfrm>
            <a:off x="914400" y="1066800"/>
            <a:ext cx="3238500" cy="2219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6" name="AutoShape 14" descr="Image result for প্রাকৃতিক দুর্যোগের ছবি"/>
          <p:cNvSpPr>
            <a:spLocks noChangeAspect="1" noChangeArrowheads="1"/>
          </p:cNvSpPr>
          <p:nvPr/>
        </p:nvSpPr>
        <p:spPr bwMode="auto">
          <a:xfrm>
            <a:off x="155575" y="-1462088"/>
            <a:ext cx="4552950" cy="30480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68" name="Picture 16" descr="Image result for প্রাকৃতিক দুর্যোগের ছবি"/>
          <p:cNvPicPr>
            <a:picLocks noChangeAspect="1" noChangeArrowheads="1"/>
          </p:cNvPicPr>
          <p:nvPr/>
        </p:nvPicPr>
        <p:blipFill>
          <a:blip r:embed="rId3"/>
          <a:srcRect/>
          <a:stretch>
            <a:fillRect/>
          </a:stretch>
        </p:blipFill>
        <p:spPr bwMode="auto">
          <a:xfrm>
            <a:off x="4800600" y="1066800"/>
            <a:ext cx="3577265" cy="2102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70" name="Picture 18" descr="Image result for প্রাকৃতিক দুর্যোগের ছবি"/>
          <p:cNvPicPr>
            <a:picLocks noChangeAspect="1" noChangeArrowheads="1"/>
          </p:cNvPicPr>
          <p:nvPr/>
        </p:nvPicPr>
        <p:blipFill>
          <a:blip r:embed="rId4"/>
          <a:srcRect t="6682"/>
          <a:stretch>
            <a:fillRect/>
          </a:stretch>
        </p:blipFill>
        <p:spPr bwMode="auto">
          <a:xfrm>
            <a:off x="990600" y="3810000"/>
            <a:ext cx="3200400" cy="2128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72" name="Picture 20" descr="Image result for প্রাকৃতিক দুর্যোগের ছবি"/>
          <p:cNvPicPr>
            <a:picLocks noChangeAspect="1" noChangeArrowheads="1"/>
          </p:cNvPicPr>
          <p:nvPr/>
        </p:nvPicPr>
        <p:blipFill>
          <a:blip r:embed="rId5"/>
          <a:srcRect/>
          <a:stretch>
            <a:fillRect/>
          </a:stretch>
        </p:blipFill>
        <p:spPr bwMode="auto">
          <a:xfrm>
            <a:off x="4800600" y="3733800"/>
            <a:ext cx="3655899"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1143000" y="304800"/>
            <a:ext cx="7010400" cy="508575"/>
          </a:xfrm>
          <a:prstGeom prst="rect">
            <a:avLst/>
          </a:prstGeom>
          <a:noFill/>
        </p:spPr>
        <p:txBody>
          <a:bodyPr wrap="square" rtlCol="0">
            <a:prstTxWarp prst="textPlain">
              <a:avLst/>
            </a:prstTxWarp>
            <a:spAutoFit/>
          </a:bodyPr>
          <a:lstStyle/>
          <a:p>
            <a:r>
              <a:rPr lang="bn-IN" sz="3200" dirty="0" smtClean="0">
                <a:latin typeface="NikoshBAN" pitchFamily="2" charset="0"/>
                <a:cs typeface="NikoshBAN" pitchFamily="2" charset="0"/>
              </a:rPr>
              <a:t>প্রাকৃতিক দূযোর্গে নিজেকে রক্ষা করার কৌশল জানা</a:t>
            </a:r>
            <a:endParaRPr lang="en-GB"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23564"/>
                                        </p:tgtEl>
                                        <p:attrNameLst>
                                          <p:attrName>style.visibility</p:attrName>
                                        </p:attrNameLst>
                                      </p:cBhvr>
                                      <p:to>
                                        <p:strVal val="visible"/>
                                      </p:to>
                                    </p:set>
                                    <p:animEffect transition="in" filter="box(in)">
                                      <p:cBhvr>
                                        <p:cTn id="10" dur="500"/>
                                        <p:tgtEl>
                                          <p:spTgt spid="23564"/>
                                        </p:tgtEl>
                                      </p:cBhvr>
                                    </p:animEffect>
                                  </p:childTnLst>
                                </p:cTn>
                              </p:par>
                              <p:par>
                                <p:cTn id="11" presetID="4" presetClass="entr" presetSubtype="16" fill="hold" nodeType="withEffect">
                                  <p:stCondLst>
                                    <p:cond delay="0"/>
                                  </p:stCondLst>
                                  <p:childTnLst>
                                    <p:set>
                                      <p:cBhvr>
                                        <p:cTn id="12" dur="1" fill="hold">
                                          <p:stCondLst>
                                            <p:cond delay="0"/>
                                          </p:stCondLst>
                                        </p:cTn>
                                        <p:tgtEl>
                                          <p:spTgt spid="23568"/>
                                        </p:tgtEl>
                                        <p:attrNameLst>
                                          <p:attrName>style.visibility</p:attrName>
                                        </p:attrNameLst>
                                      </p:cBhvr>
                                      <p:to>
                                        <p:strVal val="visible"/>
                                      </p:to>
                                    </p:set>
                                    <p:animEffect transition="in" filter="box(in)">
                                      <p:cBhvr>
                                        <p:cTn id="13" dur="500"/>
                                        <p:tgtEl>
                                          <p:spTgt spid="23568"/>
                                        </p:tgtEl>
                                      </p:cBhvr>
                                    </p:animEffect>
                                  </p:childTnLst>
                                </p:cTn>
                              </p:par>
                              <p:par>
                                <p:cTn id="14" presetID="4" presetClass="entr" presetSubtype="16" fill="hold" nodeType="withEffect">
                                  <p:stCondLst>
                                    <p:cond delay="0"/>
                                  </p:stCondLst>
                                  <p:childTnLst>
                                    <p:set>
                                      <p:cBhvr>
                                        <p:cTn id="15" dur="1" fill="hold">
                                          <p:stCondLst>
                                            <p:cond delay="0"/>
                                          </p:stCondLst>
                                        </p:cTn>
                                        <p:tgtEl>
                                          <p:spTgt spid="23570"/>
                                        </p:tgtEl>
                                        <p:attrNameLst>
                                          <p:attrName>style.visibility</p:attrName>
                                        </p:attrNameLst>
                                      </p:cBhvr>
                                      <p:to>
                                        <p:strVal val="visible"/>
                                      </p:to>
                                    </p:set>
                                    <p:animEffect transition="in" filter="box(in)">
                                      <p:cBhvr>
                                        <p:cTn id="16" dur="500"/>
                                        <p:tgtEl>
                                          <p:spTgt spid="23570"/>
                                        </p:tgtEl>
                                      </p:cBhvr>
                                    </p:animEffect>
                                  </p:childTnLst>
                                </p:cTn>
                              </p:par>
                              <p:par>
                                <p:cTn id="17" presetID="4" presetClass="entr" presetSubtype="16" fill="hold" nodeType="withEffect">
                                  <p:stCondLst>
                                    <p:cond delay="0"/>
                                  </p:stCondLst>
                                  <p:childTnLst>
                                    <p:set>
                                      <p:cBhvr>
                                        <p:cTn id="18" dur="1" fill="hold">
                                          <p:stCondLst>
                                            <p:cond delay="0"/>
                                          </p:stCondLst>
                                        </p:cTn>
                                        <p:tgtEl>
                                          <p:spTgt spid="23572"/>
                                        </p:tgtEl>
                                        <p:attrNameLst>
                                          <p:attrName>style.visibility</p:attrName>
                                        </p:attrNameLst>
                                      </p:cBhvr>
                                      <p:to>
                                        <p:strVal val="visible"/>
                                      </p:to>
                                    </p:set>
                                    <p:animEffect transition="in" filter="box(in)">
                                      <p:cBhvr>
                                        <p:cTn id="19" dur="5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24578" name="AutoShape 2" descr="Image result for হার্ডওয়া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Image result for হার্ডওয়ার"/>
          <p:cNvPicPr>
            <a:picLocks noChangeAspect="1" noChangeArrowheads="1"/>
          </p:cNvPicPr>
          <p:nvPr/>
        </p:nvPicPr>
        <p:blipFill>
          <a:blip r:embed="rId2"/>
          <a:srcRect/>
          <a:stretch>
            <a:fillRect/>
          </a:stretch>
        </p:blipFill>
        <p:spPr bwMode="auto">
          <a:xfrm>
            <a:off x="457200" y="457200"/>
            <a:ext cx="4222489" cy="2809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4582" name="Picture 6" descr="Image result for হার্ডওয়ার"/>
          <p:cNvPicPr>
            <a:picLocks noChangeAspect="1" noChangeArrowheads="1"/>
          </p:cNvPicPr>
          <p:nvPr/>
        </p:nvPicPr>
        <p:blipFill>
          <a:blip r:embed="rId3"/>
          <a:srcRect/>
          <a:stretch>
            <a:fillRect/>
          </a:stretch>
        </p:blipFill>
        <p:spPr bwMode="auto">
          <a:xfrm>
            <a:off x="4953000" y="3276600"/>
            <a:ext cx="3390900"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5410200" y="1295400"/>
            <a:ext cx="2514600" cy="493931"/>
          </a:xfrm>
          <a:prstGeom prst="rect">
            <a:avLst/>
          </a:prstGeom>
          <a:noFill/>
        </p:spPr>
        <p:txBody>
          <a:bodyPr wrap="square" rtlCol="0">
            <a:prstTxWarp prst="textPlain">
              <a:avLst/>
            </a:prstTxWarp>
            <a:spAutoFit/>
          </a:bodyPr>
          <a:lstStyle/>
          <a:p>
            <a:r>
              <a:rPr lang="bn-IN" sz="3600" dirty="0" smtClean="0">
                <a:latin typeface="NikoshBAN" pitchFamily="2" charset="0"/>
                <a:cs typeface="NikoshBAN" pitchFamily="2" charset="0"/>
              </a:rPr>
              <a:t>হার্ডওয়ার</a:t>
            </a:r>
            <a:endParaRPr lang="en-GB" sz="3200" dirty="0">
              <a:latin typeface="NikoshBAN" pitchFamily="2" charset="0"/>
              <a:cs typeface="NikoshBAN" pitchFamily="2" charset="0"/>
            </a:endParaRPr>
          </a:p>
        </p:txBody>
      </p:sp>
      <p:sp>
        <p:nvSpPr>
          <p:cNvPr id="8" name="TextBox 7"/>
          <p:cNvSpPr txBox="1"/>
          <p:nvPr/>
        </p:nvSpPr>
        <p:spPr>
          <a:xfrm>
            <a:off x="1219200" y="4419600"/>
            <a:ext cx="2514600" cy="493931"/>
          </a:xfrm>
          <a:prstGeom prst="rect">
            <a:avLst/>
          </a:prstGeom>
          <a:noFill/>
        </p:spPr>
        <p:txBody>
          <a:bodyPr wrap="square" rtlCol="0">
            <a:prstTxWarp prst="textPlain">
              <a:avLst/>
            </a:prstTxWarp>
            <a:spAutoFit/>
          </a:bodyPr>
          <a:lstStyle/>
          <a:p>
            <a:r>
              <a:rPr lang="bn-IN" sz="3600" dirty="0" smtClean="0">
                <a:latin typeface="NikoshBAN" pitchFamily="2" charset="0"/>
                <a:cs typeface="NikoshBAN" pitchFamily="2" charset="0"/>
              </a:rPr>
              <a:t>হার্ডওয়ার</a:t>
            </a:r>
            <a:endParaRPr lang="en-GB"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amond(in)">
                                      <p:cBhvr>
                                        <p:cTn id="7" dur="2000"/>
                                        <p:tgtEl>
                                          <p:spTgt spid="2458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par>
                                <p:cTn id="16" presetID="8" presetClass="entr" presetSubtype="16" fill="hold" nodeType="withEffect">
                                  <p:stCondLst>
                                    <p:cond delay="0"/>
                                  </p:stCondLst>
                                  <p:childTnLst>
                                    <p:set>
                                      <p:cBhvr>
                                        <p:cTn id="17" dur="1" fill="hold">
                                          <p:stCondLst>
                                            <p:cond delay="0"/>
                                          </p:stCondLst>
                                        </p:cTn>
                                        <p:tgtEl>
                                          <p:spTgt spid="24582"/>
                                        </p:tgtEl>
                                        <p:attrNameLst>
                                          <p:attrName>style.visibility</p:attrName>
                                        </p:attrNameLst>
                                      </p:cBhvr>
                                      <p:to>
                                        <p:strVal val="visible"/>
                                      </p:to>
                                    </p:set>
                                    <p:animEffect transition="in" filter="diamond(in)">
                                      <p:cBhvr>
                                        <p:cTn id="18"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25602" name="AutoShape 2" descr="Image result for সফটওয়্যার"/>
          <p:cNvSpPr>
            <a:spLocks noChangeAspect="1" noChangeArrowheads="1"/>
          </p:cNvSpPr>
          <p:nvPr/>
        </p:nvSpPr>
        <p:spPr bwMode="auto">
          <a:xfrm>
            <a:off x="155575" y="-746125"/>
            <a:ext cx="2867025" cy="15621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4" name="Picture 4" descr="Image result for সফটওয়্যার"/>
          <p:cNvPicPr>
            <a:picLocks noChangeAspect="1" noChangeArrowheads="1"/>
          </p:cNvPicPr>
          <p:nvPr/>
        </p:nvPicPr>
        <p:blipFill>
          <a:blip r:embed="rId2"/>
          <a:srcRect/>
          <a:stretch>
            <a:fillRect/>
          </a:stretch>
        </p:blipFill>
        <p:spPr bwMode="auto">
          <a:xfrm>
            <a:off x="304800" y="304800"/>
            <a:ext cx="4195646"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6" name="AutoShape 6" descr="Image result for বাংলা সফটওয়্যা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8" name="AutoShape 8" descr="Image result for বাংলা সফটওয়্যার"/>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10" name="Picture 10" descr="Image result for বাংলা সফটওয়্যার"/>
          <p:cNvPicPr>
            <a:picLocks noChangeAspect="1" noChangeArrowheads="1"/>
          </p:cNvPicPr>
          <p:nvPr/>
        </p:nvPicPr>
        <p:blipFill>
          <a:blip r:embed="rId3"/>
          <a:srcRect/>
          <a:stretch>
            <a:fillRect/>
          </a:stretch>
        </p:blipFill>
        <p:spPr bwMode="auto">
          <a:xfrm>
            <a:off x="4800600" y="381000"/>
            <a:ext cx="3733800" cy="2800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5612" name="Picture 12" descr="Image result for বাংলা সফটওয়্যার"/>
          <p:cNvPicPr>
            <a:picLocks noChangeAspect="1" noChangeArrowheads="1"/>
          </p:cNvPicPr>
          <p:nvPr/>
        </p:nvPicPr>
        <p:blipFill>
          <a:blip r:embed="rId4"/>
          <a:srcRect b="23352"/>
          <a:stretch>
            <a:fillRect/>
          </a:stretch>
        </p:blipFill>
        <p:spPr bwMode="auto">
          <a:xfrm>
            <a:off x="304800" y="3657600"/>
            <a:ext cx="8229600" cy="24384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14400" y="2667000"/>
            <a:ext cx="2895600" cy="798731"/>
          </a:xfrm>
          <a:prstGeom prst="rect">
            <a:avLst/>
          </a:prstGeom>
          <a:noFill/>
        </p:spPr>
        <p:txBody>
          <a:bodyPr wrap="square" rtlCol="0">
            <a:prstTxWarp prst="textPlain">
              <a:avLst/>
            </a:prstTxWarp>
            <a:spAutoFit/>
          </a:bodyPr>
          <a:lstStyle/>
          <a:p>
            <a:pPr algn="ctr"/>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ও </a:t>
            </a:r>
          </a:p>
          <a:p>
            <a:pPr algn="ctr"/>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বাংলা ফ্রন্ট </a:t>
            </a:r>
            <a:endParaRPr lang="en-GB"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ircle(in)">
                                      <p:cBhvr>
                                        <p:cTn id="7" dur="2000"/>
                                        <p:tgtEl>
                                          <p:spTgt spid="25604"/>
                                        </p:tgtEl>
                                      </p:cBhvr>
                                    </p:animEffect>
                                  </p:childTnLst>
                                </p:cTn>
                              </p:par>
                              <p:par>
                                <p:cTn id="8" presetID="6" presetClass="entr" presetSubtype="16" fill="hold" nodeType="withEffect">
                                  <p:stCondLst>
                                    <p:cond delay="0"/>
                                  </p:stCondLst>
                                  <p:childTnLst>
                                    <p:set>
                                      <p:cBhvr>
                                        <p:cTn id="9" dur="1" fill="hold">
                                          <p:stCondLst>
                                            <p:cond delay="0"/>
                                          </p:stCondLst>
                                        </p:cTn>
                                        <p:tgtEl>
                                          <p:spTgt spid="25610"/>
                                        </p:tgtEl>
                                        <p:attrNameLst>
                                          <p:attrName>style.visibility</p:attrName>
                                        </p:attrNameLst>
                                      </p:cBhvr>
                                      <p:to>
                                        <p:strVal val="visible"/>
                                      </p:to>
                                    </p:set>
                                    <p:animEffect transition="in" filter="circle(in)">
                                      <p:cBhvr>
                                        <p:cTn id="10" dur="2000"/>
                                        <p:tgtEl>
                                          <p:spTgt spid="256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down)">
                                      <p:cBhvr>
                                        <p:cTn id="31" dur="580">
                                          <p:stCondLst>
                                            <p:cond delay="0"/>
                                          </p:stCondLst>
                                        </p:cTn>
                                        <p:tgtEl>
                                          <p:spTgt spid="25612"/>
                                        </p:tgtEl>
                                      </p:cBhvr>
                                    </p:animEffect>
                                    <p:anim calcmode="lin" valueType="num">
                                      <p:cBhvr>
                                        <p:cTn id="32" dur="1822" tmFilter="0,0; 0.14,0.36; 0.43,0.73; 0.71,0.91; 1.0,1.0">
                                          <p:stCondLst>
                                            <p:cond delay="0"/>
                                          </p:stCondLst>
                                        </p:cTn>
                                        <p:tgtEl>
                                          <p:spTgt spid="256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56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56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56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5612"/>
                                        </p:tgtEl>
                                        <p:attrNameLst>
                                          <p:attrName>ppt_y</p:attrName>
                                        </p:attrNameLst>
                                      </p:cBhvr>
                                      <p:tavLst>
                                        <p:tav tm="0" fmla="#ppt_y-sin(pi*$)/81">
                                          <p:val>
                                            <p:fltVal val="0"/>
                                          </p:val>
                                        </p:tav>
                                        <p:tav tm="100000">
                                          <p:val>
                                            <p:fltVal val="1"/>
                                          </p:val>
                                        </p:tav>
                                      </p:tavLst>
                                    </p:anim>
                                    <p:animScale>
                                      <p:cBhvr>
                                        <p:cTn id="37" dur="26">
                                          <p:stCondLst>
                                            <p:cond delay="650"/>
                                          </p:stCondLst>
                                        </p:cTn>
                                        <p:tgtEl>
                                          <p:spTgt spid="25612"/>
                                        </p:tgtEl>
                                      </p:cBhvr>
                                      <p:to x="100000" y="60000"/>
                                    </p:animScale>
                                    <p:animScale>
                                      <p:cBhvr>
                                        <p:cTn id="38" dur="166" decel="50000">
                                          <p:stCondLst>
                                            <p:cond delay="676"/>
                                          </p:stCondLst>
                                        </p:cTn>
                                        <p:tgtEl>
                                          <p:spTgt spid="25612"/>
                                        </p:tgtEl>
                                      </p:cBhvr>
                                      <p:to x="100000" y="100000"/>
                                    </p:animScale>
                                    <p:animScale>
                                      <p:cBhvr>
                                        <p:cTn id="39" dur="26">
                                          <p:stCondLst>
                                            <p:cond delay="1312"/>
                                          </p:stCondLst>
                                        </p:cTn>
                                        <p:tgtEl>
                                          <p:spTgt spid="25612"/>
                                        </p:tgtEl>
                                      </p:cBhvr>
                                      <p:to x="100000" y="80000"/>
                                    </p:animScale>
                                    <p:animScale>
                                      <p:cBhvr>
                                        <p:cTn id="40" dur="166" decel="50000">
                                          <p:stCondLst>
                                            <p:cond delay="1338"/>
                                          </p:stCondLst>
                                        </p:cTn>
                                        <p:tgtEl>
                                          <p:spTgt spid="25612"/>
                                        </p:tgtEl>
                                      </p:cBhvr>
                                      <p:to x="100000" y="100000"/>
                                    </p:animScale>
                                    <p:animScale>
                                      <p:cBhvr>
                                        <p:cTn id="41" dur="26">
                                          <p:stCondLst>
                                            <p:cond delay="1642"/>
                                          </p:stCondLst>
                                        </p:cTn>
                                        <p:tgtEl>
                                          <p:spTgt spid="25612"/>
                                        </p:tgtEl>
                                      </p:cBhvr>
                                      <p:to x="100000" y="90000"/>
                                    </p:animScale>
                                    <p:animScale>
                                      <p:cBhvr>
                                        <p:cTn id="42" dur="166" decel="50000">
                                          <p:stCondLst>
                                            <p:cond delay="1668"/>
                                          </p:stCondLst>
                                        </p:cTn>
                                        <p:tgtEl>
                                          <p:spTgt spid="25612"/>
                                        </p:tgtEl>
                                      </p:cBhvr>
                                      <p:to x="100000" y="100000"/>
                                    </p:animScale>
                                    <p:animScale>
                                      <p:cBhvr>
                                        <p:cTn id="43" dur="26">
                                          <p:stCondLst>
                                            <p:cond delay="1808"/>
                                          </p:stCondLst>
                                        </p:cTn>
                                        <p:tgtEl>
                                          <p:spTgt spid="25612"/>
                                        </p:tgtEl>
                                      </p:cBhvr>
                                      <p:to x="100000" y="95000"/>
                                    </p:animScale>
                                    <p:animScale>
                                      <p:cBhvr>
                                        <p:cTn id="44" dur="166" decel="50000">
                                          <p:stCondLst>
                                            <p:cond delay="1834"/>
                                          </p:stCondLst>
                                        </p:cTn>
                                        <p:tgtEl>
                                          <p:spTgt spid="256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26626" name="AutoShape 2" descr="Image result for পেন ড্রাইভ"/>
          <p:cNvSpPr>
            <a:spLocks noChangeAspect="1" noChangeArrowheads="1"/>
          </p:cNvSpPr>
          <p:nvPr/>
        </p:nvSpPr>
        <p:spPr bwMode="auto">
          <a:xfrm>
            <a:off x="155575" y="-1790700"/>
            <a:ext cx="4552950" cy="3733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6628" name="Picture 4" descr="Image result for পেন ড্রাইভ"/>
          <p:cNvPicPr>
            <a:picLocks noChangeAspect="1" noChangeArrowheads="1"/>
          </p:cNvPicPr>
          <p:nvPr/>
        </p:nvPicPr>
        <p:blipFill>
          <a:blip r:embed="rId2"/>
          <a:srcRect/>
          <a:stretch>
            <a:fillRect/>
          </a:stretch>
        </p:blipFill>
        <p:spPr bwMode="auto">
          <a:xfrm>
            <a:off x="381000" y="304800"/>
            <a:ext cx="2819400" cy="2312144"/>
          </a:xfrm>
          <a:prstGeom prst="rect">
            <a:avLst/>
          </a:prstGeom>
          <a:noFill/>
        </p:spPr>
      </p:pic>
      <p:pic>
        <p:nvPicPr>
          <p:cNvPr id="26630" name="Picture 6" descr="Image result for পেন ড্রাইভ"/>
          <p:cNvPicPr>
            <a:picLocks noChangeAspect="1" noChangeArrowheads="1"/>
          </p:cNvPicPr>
          <p:nvPr/>
        </p:nvPicPr>
        <p:blipFill>
          <a:blip r:embed="rId3" cstate="print"/>
          <a:srcRect/>
          <a:stretch>
            <a:fillRect/>
          </a:stretch>
        </p:blipFill>
        <p:spPr bwMode="auto">
          <a:xfrm>
            <a:off x="6477000" y="381000"/>
            <a:ext cx="2329625" cy="2057399"/>
          </a:xfrm>
          <a:prstGeom prst="rect">
            <a:avLst/>
          </a:prstGeom>
          <a:noFill/>
        </p:spPr>
      </p:pic>
      <p:sp>
        <p:nvSpPr>
          <p:cNvPr id="7" name="TextBox 6"/>
          <p:cNvSpPr txBox="1"/>
          <p:nvPr/>
        </p:nvSpPr>
        <p:spPr>
          <a:xfrm>
            <a:off x="3657600" y="990600"/>
            <a:ext cx="1981200" cy="584775"/>
          </a:xfrm>
          <a:prstGeom prst="rect">
            <a:avLst/>
          </a:prstGeom>
          <a:noFill/>
        </p:spPr>
        <p:txBody>
          <a:bodyPr wrap="square" rtlCol="0">
            <a:prstTxWarp prst="textPlain">
              <a:avLst/>
            </a:prstTxWarp>
            <a:spAutoFit/>
          </a:bodyPr>
          <a:lstStyle/>
          <a:p>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পেন ড্রাইভ</a:t>
            </a:r>
            <a:endParaRPr lang="en-GB"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8" name="TextBox 7"/>
          <p:cNvSpPr txBox="1"/>
          <p:nvPr/>
        </p:nvSpPr>
        <p:spPr>
          <a:xfrm>
            <a:off x="3200400" y="5486400"/>
            <a:ext cx="3581400" cy="508575"/>
          </a:xfrm>
          <a:prstGeom prst="rect">
            <a:avLst/>
          </a:prstGeom>
          <a:noFill/>
        </p:spPr>
        <p:txBody>
          <a:bodyPr wrap="square" rtlCol="0">
            <a:prstTxWarp prst="textPlain">
              <a:avLst/>
            </a:prstTxWarp>
            <a:spAutoFit/>
          </a:bodyPr>
          <a:lstStyle/>
          <a:p>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ইন্টারনেট মডেম</a:t>
            </a:r>
            <a:endParaRPr lang="en-GB"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21506" name="Picture 2" descr="Image result for grameenphone modem"/>
          <p:cNvPicPr>
            <a:picLocks noChangeAspect="1" noChangeArrowheads="1"/>
          </p:cNvPicPr>
          <p:nvPr/>
        </p:nvPicPr>
        <p:blipFill>
          <a:blip r:embed="rId4"/>
          <a:srcRect/>
          <a:stretch>
            <a:fillRect/>
          </a:stretch>
        </p:blipFill>
        <p:spPr bwMode="auto">
          <a:xfrm>
            <a:off x="3352800" y="2286000"/>
            <a:ext cx="2971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ircle(in)">
                                      <p:cBhvr>
                                        <p:cTn id="7" dur="2000"/>
                                        <p:tgtEl>
                                          <p:spTgt spid="26628"/>
                                        </p:tgtEl>
                                      </p:cBhvr>
                                    </p:animEffect>
                                  </p:childTnLst>
                                </p:cTn>
                              </p:par>
                              <p:par>
                                <p:cTn id="8" presetID="6" presetClass="entr" presetSubtype="16" fill="hold" nodeType="withEffect">
                                  <p:stCondLst>
                                    <p:cond delay="0"/>
                                  </p:stCondLst>
                                  <p:childTnLst>
                                    <p:set>
                                      <p:cBhvr>
                                        <p:cTn id="9" dur="1" fill="hold">
                                          <p:stCondLst>
                                            <p:cond delay="0"/>
                                          </p:stCondLst>
                                        </p:cTn>
                                        <p:tgtEl>
                                          <p:spTgt spid="26630"/>
                                        </p:tgtEl>
                                        <p:attrNameLst>
                                          <p:attrName>style.visibility</p:attrName>
                                        </p:attrNameLst>
                                      </p:cBhvr>
                                      <p:to>
                                        <p:strVal val="visible"/>
                                      </p:to>
                                    </p:set>
                                    <p:animEffect transition="in" filter="circle(in)">
                                      <p:cBhvr>
                                        <p:cTn id="10" dur="2000"/>
                                        <p:tgtEl>
                                          <p:spTgt spid="2663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diamond(in)">
                                      <p:cBhvr>
                                        <p:cTn id="20" dur="2000"/>
                                        <p:tgtEl>
                                          <p:spTgt spid="2150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4" name="Rectangle 3"/>
          <p:cNvSpPr/>
          <p:nvPr/>
        </p:nvSpPr>
        <p:spPr>
          <a:xfrm>
            <a:off x="381000" y="3810000"/>
            <a:ext cx="8382000" cy="22467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r>
              <a:rPr lang="bn-IN" sz="2800" dirty="0" smtClean="0">
                <a:latin typeface="NikoshBAN" pitchFamily="2" charset="0"/>
                <a:cs typeface="NikoshBAN" pitchFamily="2" charset="0"/>
              </a:rPr>
              <a:t>জাতিসংঘ প্রণীত শিশু অধিকার সনদে ১৮ বছরের কম বয়সী প্রত্যেককে শিশু বলা হয়েছে।বাংলাদেশের বিভিন্ন আইনে ১৫ বছরের কম বয়সী প্রত্যেককে শিশু হিসেবে চিহ্নিত করা হয়েছে।তাই ১৪ বছরের মধ্যে সকলেই এ দেশের শিশু। জাতিসংঘের শিশু সনদ এখন একটি আন্তর্জাতিক আইন। এতে বলা হযেছে, শিশুর বেঁচে থাকা তাদের জন্মগত অধিকার। </a:t>
            </a:r>
            <a:endParaRPr lang="en-GB" sz="2800" dirty="0">
              <a:latin typeface="NikoshBAN" pitchFamily="2" charset="0"/>
              <a:cs typeface="NikoshBAN" pitchFamily="2" charset="0"/>
            </a:endParaRPr>
          </a:p>
        </p:txBody>
      </p:sp>
      <p:pic>
        <p:nvPicPr>
          <p:cNvPr id="27652" name="Picture 4" descr="Image result for শিশু শ্রম"/>
          <p:cNvPicPr>
            <a:picLocks noChangeAspect="1" noChangeArrowheads="1"/>
          </p:cNvPicPr>
          <p:nvPr/>
        </p:nvPicPr>
        <p:blipFill>
          <a:blip r:embed="rId2"/>
          <a:srcRect t="-9195"/>
          <a:stretch>
            <a:fillRect/>
          </a:stretch>
        </p:blipFill>
        <p:spPr bwMode="auto">
          <a:xfrm>
            <a:off x="2971800" y="1371600"/>
            <a:ext cx="2762250" cy="2038351"/>
          </a:xfrm>
          <a:prstGeom prst="rect">
            <a:avLst/>
          </a:prstGeom>
          <a:ln>
            <a:noFill/>
          </a:ln>
          <a:effectLst>
            <a:outerShdw blurRad="292100" dist="139700" dir="2700000" algn="tl" rotWithShape="0">
              <a:srgbClr val="333333">
                <a:alpha val="65000"/>
              </a:srgbClr>
            </a:outerShdw>
          </a:effectLst>
        </p:spPr>
      </p:pic>
      <p:pic>
        <p:nvPicPr>
          <p:cNvPr id="27654" name="Picture 6" descr="Image result for শিশু শ্রম"/>
          <p:cNvPicPr>
            <a:picLocks noChangeAspect="1" noChangeArrowheads="1"/>
          </p:cNvPicPr>
          <p:nvPr/>
        </p:nvPicPr>
        <p:blipFill>
          <a:blip r:embed="rId3"/>
          <a:srcRect/>
          <a:stretch>
            <a:fillRect/>
          </a:stretch>
        </p:blipFill>
        <p:spPr bwMode="auto">
          <a:xfrm>
            <a:off x="5943600" y="1600200"/>
            <a:ext cx="2676525" cy="1781176"/>
          </a:xfrm>
          <a:prstGeom prst="rect">
            <a:avLst/>
          </a:prstGeom>
          <a:ln>
            <a:noFill/>
          </a:ln>
          <a:effectLst>
            <a:outerShdw blurRad="292100" dist="139700" dir="2700000" algn="tl" rotWithShape="0">
              <a:srgbClr val="333333">
                <a:alpha val="65000"/>
              </a:srgbClr>
            </a:outerShdw>
          </a:effectLst>
        </p:spPr>
      </p:pic>
      <p:pic>
        <p:nvPicPr>
          <p:cNvPr id="27656" name="Picture 8" descr="Image result for শিশু শ্রম"/>
          <p:cNvPicPr>
            <a:picLocks noChangeAspect="1" noChangeArrowheads="1"/>
          </p:cNvPicPr>
          <p:nvPr/>
        </p:nvPicPr>
        <p:blipFill>
          <a:blip r:embed="rId4"/>
          <a:srcRect b="9434"/>
          <a:stretch>
            <a:fillRect/>
          </a:stretch>
        </p:blipFill>
        <p:spPr bwMode="auto">
          <a:xfrm>
            <a:off x="457200" y="1524000"/>
            <a:ext cx="2266950" cy="1828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200400" y="304800"/>
            <a:ext cx="2209800" cy="631686"/>
          </a:xfrm>
          <a:prstGeom prst="rect">
            <a:avLst/>
          </a:prstGeom>
          <a:noFill/>
        </p:spPr>
        <p:txBody>
          <a:bodyPr wrap="square" rtlCol="0">
            <a:prstTxWarp prst="textPlain">
              <a:avLst/>
            </a:prstTxWarp>
            <a:spAutoFit/>
          </a:bodyPr>
          <a:lstStyle/>
          <a:p>
            <a:pPr algn="ctr"/>
            <a:r>
              <a:rPr lang="bn-IN" sz="4000" b="1" dirty="0" smtClean="0">
                <a:solidFill>
                  <a:srgbClr val="FF0000"/>
                </a:solidFill>
                <a:latin typeface="NikoshBAN" pitchFamily="2" charset="0"/>
                <a:cs typeface="NikoshBAN" pitchFamily="2" charset="0"/>
              </a:rPr>
              <a:t>শিশু শ্রম </a:t>
            </a:r>
            <a:endParaRPr lang="en-GB" sz="40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ox(in)">
                                      <p:cBhvr>
                                        <p:cTn id="7" dur="500"/>
                                        <p:tgtEl>
                                          <p:spTgt spid="27656"/>
                                        </p:tgtEl>
                                      </p:cBhvr>
                                    </p:animEffect>
                                  </p:childTnLst>
                                </p:cTn>
                              </p:par>
                              <p:par>
                                <p:cTn id="8" presetID="4" presetClass="entr" presetSubtype="16" fill="hold"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box(in)">
                                      <p:cBhvr>
                                        <p:cTn id="10" dur="500"/>
                                        <p:tgtEl>
                                          <p:spTgt spid="27652"/>
                                        </p:tgtEl>
                                      </p:cBhvr>
                                    </p:animEffect>
                                  </p:childTnLst>
                                </p:cTn>
                              </p:par>
                              <p:par>
                                <p:cTn id="11" presetID="4" presetClass="entr" presetSubtype="16" fill="hold" nodeType="withEffect">
                                  <p:stCondLst>
                                    <p:cond delay="0"/>
                                  </p:stCondLst>
                                  <p:childTnLst>
                                    <p:set>
                                      <p:cBhvr>
                                        <p:cTn id="12" dur="1" fill="hold">
                                          <p:stCondLst>
                                            <p:cond delay="0"/>
                                          </p:stCondLst>
                                        </p:cTn>
                                        <p:tgtEl>
                                          <p:spTgt spid="27654"/>
                                        </p:tgtEl>
                                        <p:attrNameLst>
                                          <p:attrName>style.visibility</p:attrName>
                                        </p:attrNameLst>
                                      </p:cBhvr>
                                      <p:to>
                                        <p:strVal val="visible"/>
                                      </p:to>
                                    </p:set>
                                    <p:animEffect transition="in" filter="box(in)">
                                      <p:cBhvr>
                                        <p:cTn id="13" dur="500"/>
                                        <p:tgtEl>
                                          <p:spTgt spid="2765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pic>
        <p:nvPicPr>
          <p:cNvPr id="22530" name="Picture 2" descr="Image result for পারদর্শিতা ব্যাজ"/>
          <p:cNvPicPr>
            <a:picLocks noChangeAspect="1" noChangeArrowheads="1"/>
          </p:cNvPicPr>
          <p:nvPr/>
        </p:nvPicPr>
        <p:blipFill>
          <a:blip r:embed="rId2"/>
          <a:srcRect/>
          <a:stretch>
            <a:fillRect/>
          </a:stretch>
        </p:blipFill>
        <p:spPr bwMode="auto">
          <a:xfrm>
            <a:off x="304800" y="533399"/>
            <a:ext cx="3920714" cy="5562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6" name="Picture 2" descr="C:\Users\Abdul\Desktop\Photo\zxdde.jpeg"/>
          <p:cNvPicPr>
            <a:picLocks noChangeAspect="1" noChangeArrowheads="1"/>
          </p:cNvPicPr>
          <p:nvPr/>
        </p:nvPicPr>
        <p:blipFill>
          <a:blip r:embed="rId3"/>
          <a:srcRect/>
          <a:stretch>
            <a:fillRect/>
          </a:stretch>
        </p:blipFill>
        <p:spPr bwMode="auto">
          <a:xfrm>
            <a:off x="4343400" y="3048000"/>
            <a:ext cx="4510086" cy="2409297"/>
          </a:xfrm>
          <a:prstGeom prst="rect">
            <a:avLst/>
          </a:prstGeom>
          <a:noFill/>
        </p:spPr>
      </p:pic>
      <p:sp>
        <p:nvSpPr>
          <p:cNvPr id="7" name="TextBox 6"/>
          <p:cNvSpPr txBox="1"/>
          <p:nvPr/>
        </p:nvSpPr>
        <p:spPr>
          <a:xfrm>
            <a:off x="4343400" y="609600"/>
            <a:ext cx="4419600" cy="1938992"/>
          </a:xfrm>
          <a:prstGeom prst="rect">
            <a:avLst/>
          </a:prstGeom>
          <a:noFill/>
        </p:spPr>
        <p:txBody>
          <a:bodyPr wrap="square" rtlCol="0">
            <a:spAutoFit/>
          </a:bodyPr>
          <a:lstStyle/>
          <a:p>
            <a:pPr algn="ctr"/>
            <a:r>
              <a:rPr lang="bn-IN" sz="4000" dirty="0" smtClean="0">
                <a:solidFill>
                  <a:schemeClr val="accent2">
                    <a:lumMod val="75000"/>
                  </a:schemeClr>
                </a:solidFill>
                <a:latin typeface="NikoshBAN" pitchFamily="2" charset="0"/>
                <a:cs typeface="NikoshBAN" pitchFamily="2" charset="0"/>
              </a:rPr>
              <a:t>ছবিতে ছবিতে তাঁবুকলা </a:t>
            </a:r>
          </a:p>
          <a:p>
            <a:pPr algn="ctr"/>
            <a:r>
              <a:rPr lang="bn-IN" sz="4000" dirty="0" smtClean="0">
                <a:solidFill>
                  <a:schemeClr val="accent2">
                    <a:lumMod val="75000"/>
                  </a:schemeClr>
                </a:solidFill>
                <a:latin typeface="NikoshBAN" pitchFamily="2" charset="0"/>
                <a:cs typeface="NikoshBAN" pitchFamily="2" charset="0"/>
              </a:rPr>
              <a:t>ও </a:t>
            </a:r>
          </a:p>
          <a:p>
            <a:pPr algn="ctr"/>
            <a:r>
              <a:rPr lang="bn-IN" sz="4000" dirty="0" smtClean="0">
                <a:solidFill>
                  <a:schemeClr val="accent2">
                    <a:lumMod val="75000"/>
                  </a:schemeClr>
                </a:solidFill>
                <a:latin typeface="NikoshBAN" pitchFamily="2" charset="0"/>
                <a:cs typeface="NikoshBAN" pitchFamily="2" charset="0"/>
              </a:rPr>
              <a:t>তাঁবুবাসের নিয়মাবলী</a:t>
            </a:r>
            <a:endParaRPr lang="en-GB" sz="4000" dirty="0">
              <a:solidFill>
                <a:schemeClr val="accent2">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par>
                                <p:cTn id="13" presetID="8" presetClass="entr" presetSubtype="16" fill="hold" nodeType="with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diamond(in)">
                                      <p:cBhvr>
                                        <p:cTn id="15"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4" name="TextBox 3"/>
          <p:cNvSpPr txBox="1"/>
          <p:nvPr/>
        </p:nvSpPr>
        <p:spPr>
          <a:xfrm>
            <a:off x="1828800" y="2667000"/>
            <a:ext cx="5410200" cy="923330"/>
          </a:xfrm>
          <a:prstGeom prst="rect">
            <a:avLst/>
          </a:prstGeom>
          <a:noFill/>
        </p:spPr>
        <p:txBody>
          <a:bodyPr wrap="square" rtlCol="0">
            <a:prstTxWarp prst="textPlain">
              <a:avLst/>
            </a:prstTxWarp>
            <a:spAutoFit/>
          </a:bodyPr>
          <a:lstStyle/>
          <a:p>
            <a:r>
              <a:rPr lang="bn-IN" sz="5400" dirty="0" smtClean="0">
                <a:solidFill>
                  <a:srgbClr val="0070C0"/>
                </a:solidFill>
                <a:latin typeface="NikoshBAN" pitchFamily="2" charset="0"/>
                <a:cs typeface="NikoshBAN" pitchFamily="2" charset="0"/>
              </a:rPr>
              <a:t>ধন্যবাদ </a:t>
            </a:r>
            <a:endParaRPr lang="en-GB" sz="5400" dirty="0" smtClean="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14800" y="457200"/>
            <a:ext cx="1066800" cy="1066800"/>
          </a:xfrm>
          <a:prstGeom prst="rect">
            <a:avLst/>
          </a:prstGeom>
        </p:spPr>
      </p:pic>
      <p:pic>
        <p:nvPicPr>
          <p:cNvPr id="17410" name="Picture 2" descr="Image result for শাপলা কাব অ্যাওয়ার্ড"/>
          <p:cNvPicPr>
            <a:picLocks noChangeAspect="1" noChangeArrowheads="1"/>
          </p:cNvPicPr>
          <p:nvPr/>
        </p:nvPicPr>
        <p:blipFill>
          <a:blip r:embed="rId3"/>
          <a:srcRect/>
          <a:stretch>
            <a:fillRect/>
          </a:stretch>
        </p:blipFill>
        <p:spPr bwMode="auto">
          <a:xfrm>
            <a:off x="3124200" y="2590800"/>
            <a:ext cx="2895600" cy="3283405"/>
          </a:xfrm>
          <a:prstGeom prst="rect">
            <a:avLst/>
          </a:prstGeom>
          <a:noFill/>
        </p:spPr>
      </p:pic>
      <p:sp>
        <p:nvSpPr>
          <p:cNvPr id="9" name="TextBox 8"/>
          <p:cNvSpPr txBox="1"/>
          <p:nvPr/>
        </p:nvSpPr>
        <p:spPr>
          <a:xfrm>
            <a:off x="1524000" y="1676400"/>
            <a:ext cx="64008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বিষয়ঃ শাপলা কাব অ্যাওয়ার্ড</a:t>
            </a:r>
            <a:endParaRPr lang="en-GB"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diamond(in)">
                                      <p:cBhvr>
                                        <p:cTn id="13"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3048000" y="228600"/>
            <a:ext cx="3810000" cy="1384995"/>
          </a:xfrm>
          <a:prstGeom prst="rect">
            <a:avLst/>
          </a:prstGeom>
          <a:noFill/>
        </p:spPr>
        <p:txBody>
          <a:bodyPr wrap="square" rtlCol="0">
            <a:spAutoFit/>
          </a:bodyPr>
          <a:lstStyle/>
          <a:p>
            <a:pPr algn="ctr"/>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শাপলা কাবঅ্যাওয়ার্ড </a:t>
            </a:r>
          </a:p>
          <a:p>
            <a:pPr algn="ctr"/>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৩ মাস</a:t>
            </a:r>
          </a:p>
          <a:p>
            <a:pPr algn="ctr"/>
            <a:endParaRPr lang="en-GB"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5" name="Footer Placeholder 14"/>
          <p:cNvSpPr>
            <a:spLocks noGrp="1"/>
          </p:cNvSpPr>
          <p:nvPr>
            <p:ph type="ftr" sz="quarter" idx="11"/>
          </p:nvPr>
        </p:nvSpPr>
        <p:spPr/>
        <p:txBody>
          <a:bodyPr/>
          <a:lstStyle/>
          <a:p>
            <a:r>
              <a:rPr lang="en-US" smtClean="0"/>
              <a:t>ma.malik_hm@yahoo.com</a:t>
            </a:r>
            <a:endParaRPr lang="en-US"/>
          </a:p>
        </p:txBody>
      </p:sp>
      <p:pic>
        <p:nvPicPr>
          <p:cNvPr id="5" name="Picture 4" descr="Madhabkund_Water_Fall.JPG"/>
          <p:cNvPicPr>
            <a:picLocks noChangeAspect="1"/>
          </p:cNvPicPr>
          <p:nvPr/>
        </p:nvPicPr>
        <p:blipFill>
          <a:blip r:embed="rId3"/>
          <a:stretch>
            <a:fillRect/>
          </a:stretch>
        </p:blipFill>
        <p:spPr>
          <a:xfrm>
            <a:off x="609600" y="1371600"/>
            <a:ext cx="2819400" cy="3759200"/>
          </a:xfrm>
          <a:prstGeom prst="rect">
            <a:avLst/>
          </a:prstGeom>
          <a:ln>
            <a:noFill/>
          </a:ln>
          <a:effectLst>
            <a:outerShdw blurRad="292100" dist="139700" dir="2700000" algn="tl" rotWithShape="0">
              <a:srgbClr val="333333">
                <a:alpha val="65000"/>
              </a:srgbClr>
            </a:outerShdw>
          </a:effectLst>
        </p:spPr>
      </p:pic>
      <p:graphicFrame>
        <p:nvGraphicFramePr>
          <p:cNvPr id="2051" name="Object 3">
            <a:hlinkClick r:id="" action="ppaction://ole?verb=0"/>
          </p:cNvPr>
          <p:cNvGraphicFramePr>
            <a:graphicFrameLocks noChangeAspect="1"/>
          </p:cNvGraphicFramePr>
          <p:nvPr/>
        </p:nvGraphicFramePr>
        <p:xfrm>
          <a:off x="1143000" y="5410200"/>
          <a:ext cx="1549982" cy="1109436"/>
        </p:xfrm>
        <a:graphic>
          <a:graphicData uri="http://schemas.openxmlformats.org/presentationml/2006/ole">
            <p:oleObj spid="_x0000_s2051" name="Packager Shell Object" showAsIcon="1" r:id="rId4" imgW="914400" imgH="771480" progId="Package">
              <p:embed/>
            </p:oleObj>
          </a:graphicData>
        </a:graphic>
      </p:graphicFrame>
      <p:sp>
        <p:nvSpPr>
          <p:cNvPr id="8" name="Rectangle 7"/>
          <p:cNvSpPr/>
          <p:nvPr/>
        </p:nvSpPr>
        <p:spPr>
          <a:xfrm>
            <a:off x="3886200" y="1905000"/>
            <a:ext cx="4419600" cy="3416320"/>
          </a:xfrm>
          <a:prstGeom prst="rect">
            <a:avLst/>
          </a:prstGeom>
        </p:spPr>
        <p:txBody>
          <a:bodyPr wrap="square">
            <a:spAutoFit/>
          </a:bodyPr>
          <a:lstStyle/>
          <a:p>
            <a:r>
              <a:rPr lang="bn-IN" sz="2400" b="1" dirty="0" smtClean="0">
                <a:solidFill>
                  <a:srgbClr val="0070C0"/>
                </a:solidFill>
                <a:latin typeface="NikoshBAN" pitchFamily="2" charset="0"/>
                <a:cs typeface="NikoshBAN" pitchFamily="2" charset="0"/>
              </a:rPr>
              <a:t>মাধবকুণ্ড ইকোপার্ক</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5" tooltip="বাংলাদেশ"/>
              </a:rPr>
              <a:t>বাংলাদেশের</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6" tooltip="সিলেট বিভাগ"/>
              </a:rPr>
              <a:t>সিলেট বিভাগের</a:t>
            </a:r>
            <a:r>
              <a:rPr lang="bn-IN" sz="2400" dirty="0" smtClean="0">
                <a:solidFill>
                  <a:srgbClr val="0070C0"/>
                </a:solidFill>
                <a:latin typeface="NikoshBAN" pitchFamily="2" charset="0"/>
                <a:cs typeface="NikoshBAN" pitchFamily="2" charset="0"/>
              </a:rPr>
              <a:t> অন্তর্গত </a:t>
            </a:r>
            <a:r>
              <a:rPr lang="bn-IN" sz="2400" dirty="0" smtClean="0">
                <a:solidFill>
                  <a:srgbClr val="0070C0"/>
                </a:solidFill>
                <a:latin typeface="NikoshBAN" pitchFamily="2" charset="0"/>
                <a:cs typeface="NikoshBAN" pitchFamily="2" charset="0"/>
                <a:hlinkClick r:id="rId7" tooltip="মৌলভীবাজার জেলা"/>
              </a:rPr>
              <a:t>মৌলভীবাজার জ়েলার</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8" tooltip="বড়লেখা উপজেলা"/>
              </a:rPr>
              <a:t>বড়লেখা উপজেলার</a:t>
            </a:r>
            <a:r>
              <a:rPr lang="bn-IN" sz="2400" dirty="0" smtClean="0">
                <a:solidFill>
                  <a:srgbClr val="0070C0"/>
                </a:solidFill>
                <a:latin typeface="NikoshBAN" pitchFamily="2" charset="0"/>
                <a:cs typeface="NikoshBAN" pitchFamily="2" charset="0"/>
              </a:rPr>
              <a:t> কাঁঠালতলিতে অবস্থিত একটি </a:t>
            </a:r>
            <a:r>
              <a:rPr lang="bn-IN" sz="2400" dirty="0" smtClean="0">
                <a:solidFill>
                  <a:srgbClr val="0070C0"/>
                </a:solidFill>
                <a:latin typeface="NikoshBAN" pitchFamily="2" charset="0"/>
                <a:cs typeface="NikoshBAN" pitchFamily="2" charset="0"/>
                <a:hlinkClick r:id="rId9" tooltip="ইকোপার্ক (পাতার অস্তিত্ব নেই)"/>
              </a:rPr>
              <a:t>ইকোপার্ক</a:t>
            </a:r>
            <a:r>
              <a:rPr lang="bn-IN" sz="2400" dirty="0" smtClean="0">
                <a:solidFill>
                  <a:srgbClr val="0070C0"/>
                </a:solidFill>
                <a:latin typeface="NikoshBAN" pitchFamily="2" charset="0"/>
                <a:cs typeface="NikoshBAN" pitchFamily="2" charset="0"/>
              </a:rPr>
              <a:t>। পর্যটনকেন্দ্র হিসাবে অন্যতম বিখ্যাত এই স্থানটিতে বর্তমানে </a:t>
            </a:r>
            <a:r>
              <a:rPr lang="bn-IN" sz="2400" dirty="0" smtClean="0">
                <a:solidFill>
                  <a:srgbClr val="0070C0"/>
                </a:solidFill>
                <a:latin typeface="NikoshBAN" pitchFamily="2" charset="0"/>
                <a:cs typeface="NikoshBAN" pitchFamily="2" charset="0"/>
                <a:hlinkClick r:id="rId10" tooltip="বাংলাদেশ পর্যটন কর্পোরেশন (পাতার অস্তিত্ব নেই)"/>
              </a:rPr>
              <a:t>বাংলাদেশ পর্যটন কর্পোরেশনের</a:t>
            </a:r>
            <a:r>
              <a:rPr lang="bn-IN" sz="2400" dirty="0" smtClean="0">
                <a:solidFill>
                  <a:srgbClr val="0070C0"/>
                </a:solidFill>
                <a:latin typeface="NikoshBAN" pitchFamily="2" charset="0"/>
                <a:cs typeface="NikoshBAN" pitchFamily="2" charset="0"/>
              </a:rPr>
              <a:t> রেস্টহাউজ ও রেস্টুরেন্ট রয়েছে। এই ইকোপার্কের অন্যতম আকর্ষণ হলো </a:t>
            </a:r>
            <a:r>
              <a:rPr lang="bn-IN" sz="2400" dirty="0" smtClean="0">
                <a:solidFill>
                  <a:srgbClr val="0070C0"/>
                </a:solidFill>
                <a:latin typeface="NikoshBAN" pitchFamily="2" charset="0"/>
                <a:cs typeface="NikoshBAN" pitchFamily="2" charset="0"/>
                <a:hlinkClick r:id="rId11" tooltip="মাধবকুণ্ড জলপ্রপাত"/>
              </a:rPr>
              <a:t>মাধবকুণ্ড জলপ্রপাত</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2" tooltip="পরিকুণ্ড জলপ্রপাত"/>
              </a:rPr>
              <a:t>পরিকুণ্ড জলপ্রপাত</a:t>
            </a:r>
            <a:r>
              <a:rPr lang="bn-IN" sz="2400" dirty="0" smtClean="0">
                <a:solidFill>
                  <a:srgbClr val="0070C0"/>
                </a:solidFill>
                <a:latin typeface="NikoshBAN" pitchFamily="2" charset="0"/>
                <a:cs typeface="NikoshBAN" pitchFamily="2" charset="0"/>
              </a:rPr>
              <a:t>, শ্রী শ্রী মাধবেশ্বরের তীর্থস্থান, এবং চা বাগান।</a:t>
            </a:r>
            <a:endParaRPr lang="en-GB" sz="2400" dirty="0">
              <a:solidFill>
                <a:srgbClr val="0070C0"/>
              </a:solidFill>
              <a:latin typeface="NikoshBAN" pitchFamily="2" charset="0"/>
              <a:cs typeface="NikoshBAN" pitchFamily="2" charset="0"/>
            </a:endParaRPr>
          </a:p>
        </p:txBody>
      </p:sp>
      <p:sp>
        <p:nvSpPr>
          <p:cNvPr id="11" name="TextBox 10"/>
          <p:cNvSpPr txBox="1"/>
          <p:nvPr/>
        </p:nvSpPr>
        <p:spPr>
          <a:xfrm>
            <a:off x="3962400" y="1295400"/>
            <a:ext cx="4191000" cy="584775"/>
          </a:xfrm>
          <a:prstGeom prst="rect">
            <a:avLst/>
          </a:prstGeom>
          <a:noFill/>
        </p:spPr>
        <p:txBody>
          <a:bodyPr wrap="square" rtlCol="0">
            <a:spAutoFit/>
          </a:bodyPr>
          <a:lstStyle/>
          <a:p>
            <a:r>
              <a:rPr lang="bn-IN" sz="3200" dirty="0" smtClean="0">
                <a:latin typeface="NikoshBAN" pitchFamily="2" charset="0"/>
                <a:cs typeface="NikoshBAN" pitchFamily="2" charset="0"/>
              </a:rPr>
              <a:t>বাংলাদেশের ঐতিহ্যবাহী স্থান</a:t>
            </a:r>
            <a:endParaRPr lang="en-GB"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ox(in)">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pic>
        <p:nvPicPr>
          <p:cNvPr id="1028" name="Picture 4" descr="Image result for jaflong sylhet"/>
          <p:cNvPicPr>
            <a:picLocks noChangeAspect="1" noChangeArrowheads="1"/>
          </p:cNvPicPr>
          <p:nvPr/>
        </p:nvPicPr>
        <p:blipFill>
          <a:blip r:embed="rId2"/>
          <a:srcRect/>
          <a:stretch>
            <a:fillRect/>
          </a:stretch>
        </p:blipFill>
        <p:spPr bwMode="auto">
          <a:xfrm>
            <a:off x="2514600" y="1066800"/>
            <a:ext cx="4337031" cy="3257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457200" y="4495800"/>
            <a:ext cx="8077200" cy="1938992"/>
          </a:xfrm>
          <a:prstGeom prst="rect">
            <a:avLst/>
          </a:prstGeom>
        </p:spPr>
        <p:txBody>
          <a:bodyPr wrap="square">
            <a:spAutoFit/>
          </a:bodyPr>
          <a:lstStyle/>
          <a:p>
            <a:r>
              <a:rPr lang="bn-IN" sz="2400" b="1" dirty="0" smtClean="0">
                <a:solidFill>
                  <a:srgbClr val="0070C0"/>
                </a:solidFill>
                <a:latin typeface="NikoshBAN" pitchFamily="2" charset="0"/>
                <a:cs typeface="NikoshBAN" pitchFamily="2" charset="0"/>
              </a:rPr>
              <a:t>জাফলং</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3" tooltip="বাংলাদেশ"/>
              </a:rPr>
              <a:t>বাংলাদেশের</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4" tooltip="সিলেট বিভাগ"/>
              </a:rPr>
              <a:t>সিলেট বিভাগের</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5" tooltip="সিলেট জেলা"/>
              </a:rPr>
              <a:t>সিলেট জেলার</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6" tooltip="গোয়াইনঘাট উপজেলা"/>
              </a:rPr>
              <a:t>গোয়াইনঘাট উপজেলার</a:t>
            </a:r>
            <a:r>
              <a:rPr lang="bn-IN" sz="2400" dirty="0" smtClean="0">
                <a:solidFill>
                  <a:srgbClr val="0070C0"/>
                </a:solidFill>
                <a:latin typeface="NikoshBAN" pitchFamily="2" charset="0"/>
                <a:cs typeface="NikoshBAN" pitchFamily="2" charset="0"/>
              </a:rPr>
              <a:t> অন্তর্গত, একটি এলাকা। জাফলং, সিলেট শহর থেকে ৬২ কিলোমিটার উত্তর-পূর্ব দিকে</a:t>
            </a:r>
            <a:r>
              <a:rPr lang="bn-IN" sz="2400" baseline="30000" dirty="0" smtClean="0">
                <a:solidFill>
                  <a:srgbClr val="0070C0"/>
                </a:solidFill>
                <a:latin typeface="NikoshBAN" pitchFamily="2" charset="0"/>
                <a:cs typeface="NikoshBAN" pitchFamily="2" charset="0"/>
                <a:hlinkClick r:id="rId7"/>
              </a:rPr>
              <a:t>[১]</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8" tooltip="ভারত"/>
              </a:rPr>
              <a:t>ভারতের</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9" tooltip="মেঘালয়"/>
              </a:rPr>
              <a:t>মেঘালয়</a:t>
            </a:r>
            <a:r>
              <a:rPr lang="bn-IN" sz="2400" dirty="0" smtClean="0">
                <a:solidFill>
                  <a:srgbClr val="0070C0"/>
                </a:solidFill>
                <a:latin typeface="NikoshBAN" pitchFamily="2" charset="0"/>
                <a:cs typeface="NikoshBAN" pitchFamily="2" charset="0"/>
              </a:rPr>
              <a:t> সীমান্ত ঘেঁষে খাসিয়া-জৈন্তা পাহাড়ের পাদদেশে অবস্থিত, এবং এখানে পাহাড় আর নদীর অপূর্ব সম্মিলন বলে এই এলাকা বাংলাদেশের অন্যতম একটি পর্যটনস্থল হিসেবে পরিচিত।</a:t>
            </a:r>
            <a:endParaRPr lang="en-GB" sz="2400" dirty="0">
              <a:solidFill>
                <a:srgbClr val="0070C0"/>
              </a:solidFill>
              <a:latin typeface="NikoshBAN" pitchFamily="2" charset="0"/>
              <a:cs typeface="NikoshBAN" pitchFamily="2" charset="0"/>
            </a:endParaRPr>
          </a:p>
        </p:txBody>
      </p:sp>
      <p:sp>
        <p:nvSpPr>
          <p:cNvPr id="6" name="TextBox 5"/>
          <p:cNvSpPr txBox="1"/>
          <p:nvPr/>
        </p:nvSpPr>
        <p:spPr>
          <a:xfrm>
            <a:off x="2667000" y="304800"/>
            <a:ext cx="4191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বাংলাদেশের ঐতিহ্যবাহী স্থান</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diamond(in)">
                                      <p:cBhvr>
                                        <p:cTn id="10" dur="2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4" name="Rectangle 3"/>
          <p:cNvSpPr/>
          <p:nvPr/>
        </p:nvSpPr>
        <p:spPr>
          <a:xfrm>
            <a:off x="4038600" y="1219200"/>
            <a:ext cx="4419600" cy="4524315"/>
          </a:xfrm>
          <a:prstGeom prst="rect">
            <a:avLst/>
          </a:prstGeom>
        </p:spPr>
        <p:txBody>
          <a:bodyPr wrap="square">
            <a:spAutoFit/>
          </a:bodyPr>
          <a:lstStyle/>
          <a:p>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জীবন রক্ষা গেরো</a:t>
            </a:r>
            <a:r>
              <a:rPr lang="bn-IN" sz="3200" dirty="0" smtClean="0">
                <a:latin typeface="NikoshBAN" pitchFamily="2" charset="0"/>
                <a:cs typeface="NikoshBAN" pitchFamily="2" charset="0"/>
              </a:rPr>
              <a:t/>
            </a:r>
            <a:br>
              <a:rPr lang="bn-IN" sz="3200" dirty="0" smtClean="0">
                <a:latin typeface="NikoshBAN" pitchFamily="2" charset="0"/>
                <a:cs typeface="NikoshBAN" pitchFamily="2" charset="0"/>
              </a:rPr>
            </a:br>
            <a:r>
              <a:rPr lang="bn-IN" sz="3200" dirty="0" smtClean="0">
                <a:latin typeface="NikoshBAN" pitchFamily="2" charset="0"/>
                <a:cs typeface="NikoshBAN" pitchFamily="2" charset="0"/>
              </a:rPr>
              <a:t>................</a:t>
            </a:r>
            <a:br>
              <a:rPr lang="bn-IN" sz="3200" dirty="0" smtClean="0">
                <a:latin typeface="NikoshBAN" pitchFamily="2" charset="0"/>
                <a:cs typeface="NikoshBAN" pitchFamily="2" charset="0"/>
              </a:rPr>
            </a:br>
            <a:r>
              <a:rPr lang="bn-IN" sz="3200" dirty="0" smtClean="0">
                <a:latin typeface="NikoshBAN" pitchFamily="2" charset="0"/>
                <a:cs typeface="NikoshBAN" pitchFamily="2" charset="0"/>
              </a:rPr>
              <a:t>উদ্ধার কাজ সম্পন্ন করার জন্য বিশেষ করে রোগীকে উপর থেকে নিচে নামাবার বা নিচ থেকে উপরে তোলা বা পানি থেকে টেনে বা আগুন থেকে উদ্ধারের জন্য বোলাইন বা জীবন রক্ষা গেরো ব্যবহার করা হয়।</a:t>
            </a:r>
            <a:endParaRPr lang="en-GB" sz="3200" dirty="0">
              <a:latin typeface="NikoshBAN" pitchFamily="2" charset="0"/>
              <a:cs typeface="NikoshBAN" pitchFamily="2" charset="0"/>
            </a:endParaRPr>
          </a:p>
        </p:txBody>
      </p:sp>
      <p:pic>
        <p:nvPicPr>
          <p:cNvPr id="5" name="Picture 4" descr="bolain.jpeg"/>
          <p:cNvPicPr>
            <a:picLocks noChangeAspect="1"/>
          </p:cNvPicPr>
          <p:nvPr/>
        </p:nvPicPr>
        <p:blipFill>
          <a:blip r:embed="rId2"/>
          <a:stretch>
            <a:fillRect/>
          </a:stretch>
        </p:blipFill>
        <p:spPr>
          <a:xfrm>
            <a:off x="609600" y="1371600"/>
            <a:ext cx="2902323" cy="4267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4800" y="304800"/>
            <a:ext cx="4267200" cy="646331"/>
          </a:xfrm>
          <a:prstGeom prst="rect">
            <a:avLst/>
          </a:prstGeom>
          <a:noFill/>
        </p:spPr>
        <p:txBody>
          <a:bodyPr wrap="square" rtlCol="0">
            <a:spAutoFit/>
          </a:bodyPr>
          <a:lstStyle/>
          <a:p>
            <a:pPr>
              <a:buFont typeface="Wingdings" pitchFamily="2" charset="2"/>
              <a:buChar char="v"/>
            </a:pPr>
            <a:r>
              <a:rPr lang="bn-IN" sz="3600" b="1" dirty="0" smtClean="0">
                <a:latin typeface="NikoshBAN" pitchFamily="2" charset="0"/>
                <a:cs typeface="NikoshBAN" pitchFamily="2" charset="0"/>
              </a:rPr>
              <a:t> চেষ্টা করি</a:t>
            </a:r>
            <a:endParaRPr lang="en-GB"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pic>
        <p:nvPicPr>
          <p:cNvPr id="31746" name="Picture 2" descr="About this sound">
            <a:hlinkClick r:id="rId2" tooltip="About this sound"/>
          </p:cNvPr>
          <p:cNvPicPr>
            <a:picLocks noChangeAspect="1" noChangeArrowheads="1"/>
          </p:cNvPicPr>
          <p:nvPr/>
        </p:nvPicPr>
        <p:blipFill>
          <a:blip r:embed="rId3"/>
          <a:srcRect/>
          <a:stretch>
            <a:fillRect/>
          </a:stretch>
        </p:blipFill>
        <p:spPr bwMode="auto">
          <a:xfrm>
            <a:off x="3043238" y="-60325"/>
            <a:ext cx="104775" cy="104775"/>
          </a:xfrm>
          <a:prstGeom prst="rect">
            <a:avLst/>
          </a:prstGeom>
          <a:noFill/>
        </p:spPr>
      </p:pic>
      <p:pic>
        <p:nvPicPr>
          <p:cNvPr id="31747" name="Picture 3" descr="About this sound">
            <a:hlinkClick r:id="rId4" tooltip="About this sound"/>
          </p:cNvPr>
          <p:cNvPicPr>
            <a:picLocks noChangeAspect="1" noChangeArrowheads="1"/>
          </p:cNvPicPr>
          <p:nvPr/>
        </p:nvPicPr>
        <p:blipFill>
          <a:blip r:embed="rId3"/>
          <a:srcRect/>
          <a:stretch>
            <a:fillRect/>
          </a:stretch>
        </p:blipFill>
        <p:spPr bwMode="auto">
          <a:xfrm>
            <a:off x="9448800" y="-60325"/>
            <a:ext cx="104775" cy="104775"/>
          </a:xfrm>
          <a:prstGeom prst="rect">
            <a:avLst/>
          </a:prstGeom>
          <a:noFill/>
        </p:spPr>
      </p:pic>
      <p:pic>
        <p:nvPicPr>
          <p:cNvPr id="31748" name="Picture 4" descr="C:\Users\Abdul\Desktop\Cub scout\Content pic\eee.jpeg"/>
          <p:cNvPicPr>
            <a:picLocks noChangeAspect="1" noChangeArrowheads="1"/>
          </p:cNvPicPr>
          <p:nvPr/>
        </p:nvPicPr>
        <p:blipFill>
          <a:blip r:embed="rId5"/>
          <a:srcRect/>
          <a:stretch>
            <a:fillRect/>
          </a:stretch>
        </p:blipFill>
        <p:spPr bwMode="auto">
          <a:xfrm>
            <a:off x="381000" y="1524000"/>
            <a:ext cx="3982064" cy="27432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72000" y="1524000"/>
            <a:ext cx="4191000" cy="2677656"/>
          </a:xfrm>
          <a:prstGeom prst="rect">
            <a:avLst/>
          </a:prstGeom>
          <a:noFill/>
        </p:spPr>
        <p:txBody>
          <a:bodyPr wrap="square" rtlCol="0">
            <a:spAutoFit/>
          </a:bodyPr>
          <a:lstStyle/>
          <a:p>
            <a:r>
              <a:rPr lang="bn-IN" sz="2800" dirty="0" smtClean="0">
                <a:solidFill>
                  <a:srgbClr val="00B050"/>
                </a:solidFill>
                <a:latin typeface="NikoshBAN" pitchFamily="2" charset="0"/>
                <a:cs typeface="NikoshBAN" pitchFamily="2" charset="0"/>
              </a:rPr>
              <a:t>৩০ দিনেতে হয় মাস সেপ্টেম্বর</a:t>
            </a:r>
          </a:p>
          <a:p>
            <a:r>
              <a:rPr lang="bn-IN" sz="2800" dirty="0" smtClean="0">
                <a:solidFill>
                  <a:srgbClr val="00B050"/>
                </a:solidFill>
                <a:latin typeface="NikoshBAN" pitchFamily="2" charset="0"/>
                <a:cs typeface="NikoshBAN" pitchFamily="2" charset="0"/>
              </a:rPr>
              <a:t>এরুপ এপ্রিল, জুন এবং নভেম্বর</a:t>
            </a:r>
          </a:p>
          <a:p>
            <a:r>
              <a:rPr lang="bn-IN" sz="2800" dirty="0" smtClean="0">
                <a:solidFill>
                  <a:srgbClr val="00B050"/>
                </a:solidFill>
                <a:latin typeface="NikoshBAN" pitchFamily="2" charset="0"/>
                <a:cs typeface="NikoshBAN" pitchFamily="2" charset="0"/>
              </a:rPr>
              <a:t>২৮ দিনেতে ফেব্রুয়ারি ধরে</a:t>
            </a:r>
          </a:p>
          <a:p>
            <a:r>
              <a:rPr lang="bn-IN" sz="2800" dirty="0" smtClean="0">
                <a:solidFill>
                  <a:srgbClr val="00B050"/>
                </a:solidFill>
                <a:latin typeface="NikoshBAN" pitchFamily="2" charset="0"/>
                <a:cs typeface="NikoshBAN" pitchFamily="2" charset="0"/>
              </a:rPr>
              <a:t>এক দিন বাড়ে তার ৪র্থ বছরে</a:t>
            </a:r>
          </a:p>
          <a:p>
            <a:r>
              <a:rPr lang="bn-IN" sz="2800" dirty="0" smtClean="0">
                <a:solidFill>
                  <a:srgbClr val="00B050"/>
                </a:solidFill>
                <a:latin typeface="NikoshBAN" pitchFamily="2" charset="0"/>
                <a:cs typeface="NikoshBAN" pitchFamily="2" charset="0"/>
              </a:rPr>
              <a:t>বাকী ৭ মাস হয় ৩১ দিনে</a:t>
            </a:r>
          </a:p>
          <a:p>
            <a:r>
              <a:rPr lang="bn-IN" sz="2800" dirty="0" smtClean="0">
                <a:solidFill>
                  <a:srgbClr val="00B050"/>
                </a:solidFill>
                <a:latin typeface="NikoshBAN" pitchFamily="2" charset="0"/>
                <a:cs typeface="NikoshBAN" pitchFamily="2" charset="0"/>
              </a:rPr>
              <a:t>জানিবে ইংরেজি মাস এরুপে গনে। </a:t>
            </a:r>
          </a:p>
        </p:txBody>
      </p:sp>
      <p:sp>
        <p:nvSpPr>
          <p:cNvPr id="9" name="TextBox 8"/>
          <p:cNvSpPr txBox="1"/>
          <p:nvPr/>
        </p:nvSpPr>
        <p:spPr>
          <a:xfrm>
            <a:off x="381000" y="609600"/>
            <a:ext cx="83058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600" dirty="0" smtClean="0">
                <a:solidFill>
                  <a:schemeClr val="accent2">
                    <a:lumMod val="75000"/>
                  </a:schemeClr>
                </a:solidFill>
                <a:latin typeface="NikoshBAN" pitchFamily="2" charset="0"/>
                <a:cs typeface="NikoshBAN" pitchFamily="2" charset="0"/>
              </a:rPr>
              <a:t>ইংরেজি বর্ষপঞ্জি</a:t>
            </a:r>
            <a:endParaRPr lang="en-GB" sz="3600" dirty="0">
              <a:solidFill>
                <a:schemeClr val="accent2">
                  <a:lumMod val="75000"/>
                </a:schemeClr>
              </a:solidFill>
              <a:latin typeface="NikoshBAN" pitchFamily="2" charset="0"/>
              <a:cs typeface="NikoshBAN" pitchFamily="2" charset="0"/>
            </a:endParaRPr>
          </a:p>
        </p:txBody>
      </p:sp>
      <p:sp>
        <p:nvSpPr>
          <p:cNvPr id="10" name="TextBox 9"/>
          <p:cNvSpPr txBox="1"/>
          <p:nvPr/>
        </p:nvSpPr>
        <p:spPr>
          <a:xfrm>
            <a:off x="457200" y="4800600"/>
            <a:ext cx="83820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smtClean="0">
                <a:latin typeface="NikoshBAN" pitchFamily="2" charset="0"/>
                <a:cs typeface="NikoshBAN" pitchFamily="2" charset="0"/>
              </a:rPr>
              <a:t>জানুয়ারি ৩১ দিনে, ফেব্রুয়ারি  ২৮/২৯ দিনে, মার্চ ৩১ দিনে, এপ্রিল  ৩০ দিনে, মে ৩১ দিনে, জুন ৩০ দিনে, জুলাই ৩১ দিনে,আগষ্ট ৩১ দিনে, সেপ্টেম্বর ৩০ দিনে,  অক্টোবর ৩১ দিনে, নভেম্বর ৩০ দিনে, ডিসেম্বড় ৩১ দিনে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circle(in)">
                                      <p:cBhvr>
                                        <p:cTn id="10" dur="2000"/>
                                        <p:tgtEl>
                                          <p:spTgt spid="317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4" name="Rectangle 3"/>
          <p:cNvSpPr/>
          <p:nvPr/>
        </p:nvSpPr>
        <p:spPr>
          <a:xfrm>
            <a:off x="2895600" y="533400"/>
            <a:ext cx="5791200" cy="5262979"/>
          </a:xfrm>
          <a:prstGeom prst="rect">
            <a:avLst/>
          </a:prstGeom>
        </p:spPr>
        <p:txBody>
          <a:bodyPr wrap="square">
            <a:spAutoFit/>
          </a:bodyPr>
          <a:lstStyle/>
          <a:p>
            <a:r>
              <a:rPr lang="bn-IN" sz="2400" b="1" dirty="0" smtClean="0">
                <a:solidFill>
                  <a:schemeClr val="tx1">
                    <a:lumMod val="95000"/>
                    <a:lumOff val="5000"/>
                  </a:schemeClr>
                </a:solidFill>
                <a:latin typeface="NikoshBAN" pitchFamily="2" charset="0"/>
                <a:cs typeface="NikoshBAN" pitchFamily="2" charset="0"/>
              </a:rPr>
              <a:t>কাজী নজরুল ইসলাম</a:t>
            </a:r>
            <a:r>
              <a:rPr lang="bn-IN" sz="2400" dirty="0" smtClean="0">
                <a:solidFill>
                  <a:schemeClr val="tx1">
                    <a:lumMod val="95000"/>
                    <a:lumOff val="5000"/>
                  </a:schemeClr>
                </a:solidFill>
                <a:latin typeface="NikoshBAN" pitchFamily="2" charset="0"/>
                <a:cs typeface="NikoshBAN" pitchFamily="2" charset="0"/>
              </a:rPr>
              <a:t> (মে ২৪, ১৮৯৯–আগস্ট ২৯, ১৯৭৬) (জ্যৈষ্ঠ ১১, ১৩০৬–ভাদ্র ১২, ১৩৮৩ </a:t>
            </a:r>
            <a:r>
              <a:rPr lang="bn-IN" sz="2400" dirty="0" smtClean="0">
                <a:solidFill>
                  <a:schemeClr val="tx1">
                    <a:lumMod val="95000"/>
                    <a:lumOff val="5000"/>
                  </a:schemeClr>
                </a:solidFill>
                <a:latin typeface="NikoshBAN" pitchFamily="2" charset="0"/>
                <a:cs typeface="NikoshBAN" pitchFamily="2" charset="0"/>
                <a:hlinkClick r:id="rId2" tooltip="বঙ্গাব্দ"/>
              </a:rPr>
              <a:t>বঙ্গাব্দ</a:t>
            </a:r>
            <a:r>
              <a:rPr lang="bn-IN" sz="2400" dirty="0" smtClean="0">
                <a:solidFill>
                  <a:schemeClr val="tx1">
                    <a:lumMod val="95000"/>
                    <a:lumOff val="5000"/>
                  </a:schemeClr>
                </a:solidFill>
                <a:latin typeface="NikoshBAN" pitchFamily="2" charset="0"/>
                <a:cs typeface="NikoshBAN" pitchFamily="2" charset="0"/>
              </a:rPr>
              <a:t>) ছিলেন বিংশ শতাব্দীর অন্যতম জনপ্রিয় অগ্রণী </a:t>
            </a:r>
            <a:r>
              <a:rPr lang="bn-IN" sz="2400" dirty="0" smtClean="0">
                <a:solidFill>
                  <a:schemeClr val="tx1">
                    <a:lumMod val="95000"/>
                    <a:lumOff val="5000"/>
                  </a:schemeClr>
                </a:solidFill>
                <a:latin typeface="NikoshBAN" pitchFamily="2" charset="0"/>
                <a:cs typeface="NikoshBAN" pitchFamily="2" charset="0"/>
                <a:hlinkClick r:id="rId3" tooltip="বাঙালি"/>
              </a:rPr>
              <a:t>বাঙালি</a:t>
            </a:r>
            <a:r>
              <a:rPr lang="bn-IN" sz="2400" dirty="0" smtClean="0">
                <a:solidFill>
                  <a:schemeClr val="tx1">
                    <a:lumMod val="95000"/>
                    <a:lumOff val="5000"/>
                  </a:schemeClr>
                </a:solidFill>
                <a:latin typeface="NikoshBAN" pitchFamily="2" charset="0"/>
                <a:cs typeface="NikoshBAN" pitchFamily="2" charset="0"/>
              </a:rPr>
              <a:t> কবি, ঔপন্যাসিক, নাট্যকার, সঙ্গীতজ্ঞ ও দার্শনিক যিনি বাংলা কাব্যে অগ্রগামী ভূমিকা রাখার পাশাপাশি প্রগতিশীল প্রণোদনার জন্য সর্বাধিক পরিচিত। তিনি </a:t>
            </a:r>
            <a:r>
              <a:rPr lang="bn-IN" sz="2400" dirty="0" smtClean="0">
                <a:solidFill>
                  <a:schemeClr val="tx1">
                    <a:lumMod val="95000"/>
                    <a:lumOff val="5000"/>
                  </a:schemeClr>
                </a:solidFill>
                <a:latin typeface="NikoshBAN" pitchFamily="2" charset="0"/>
                <a:cs typeface="NikoshBAN" pitchFamily="2" charset="0"/>
                <a:hlinkClick r:id="rId4" tooltip="বাংলা সাহিত্য"/>
              </a:rPr>
              <a:t>বাংলা সাহিত্য</a:t>
            </a:r>
            <a:r>
              <a:rPr lang="bn-IN" sz="2400" dirty="0" smtClean="0">
                <a:solidFill>
                  <a:schemeClr val="tx1">
                    <a:lumMod val="95000"/>
                    <a:lumOff val="5000"/>
                  </a:schemeClr>
                </a:solidFill>
                <a:latin typeface="NikoshBAN" pitchFamily="2" charset="0"/>
                <a:cs typeface="NikoshBAN" pitchFamily="2" charset="0"/>
              </a:rPr>
              <a:t>, সমাজ ও সংস্কৃতি ক্ষেত্রের অন্যতম শ্রেষ্ঠ ব্যক্তিত্ব হিসেবে উল্লেখযোগ্য। বাঙালী মণীষার এক তুঙ্গীয় নিদর্শন নজরুল। তিনি বাংলা ভাষার অন্যতম সাহিত্যিক এবং </a:t>
            </a:r>
            <a:r>
              <a:rPr lang="bn-IN" sz="2400" dirty="0" smtClean="0">
                <a:solidFill>
                  <a:schemeClr val="tx1">
                    <a:lumMod val="95000"/>
                    <a:lumOff val="5000"/>
                  </a:schemeClr>
                </a:solidFill>
                <a:latin typeface="NikoshBAN" pitchFamily="2" charset="0"/>
                <a:cs typeface="NikoshBAN" pitchFamily="2" charset="0"/>
                <a:hlinkClick r:id="rId5" tooltip="বাংলাদেশ"/>
              </a:rPr>
              <a:t>বাংলাদেশের</a:t>
            </a:r>
            <a:r>
              <a:rPr lang="bn-IN" sz="2400" dirty="0" smtClean="0">
                <a:solidFill>
                  <a:schemeClr val="tx1">
                    <a:lumMod val="95000"/>
                    <a:lumOff val="5000"/>
                  </a:schemeClr>
                </a:solidFill>
                <a:latin typeface="NikoshBAN" pitchFamily="2" charset="0"/>
                <a:cs typeface="NikoshBAN" pitchFamily="2" charset="0"/>
              </a:rPr>
              <a:t> </a:t>
            </a:r>
            <a:r>
              <a:rPr lang="bn-IN" sz="2400" dirty="0" smtClean="0">
                <a:solidFill>
                  <a:schemeClr val="tx1">
                    <a:lumMod val="95000"/>
                    <a:lumOff val="5000"/>
                  </a:schemeClr>
                </a:solidFill>
                <a:latin typeface="NikoshBAN" pitchFamily="2" charset="0"/>
                <a:cs typeface="NikoshBAN" pitchFamily="2" charset="0"/>
                <a:hlinkClick r:id="rId6" tooltip="জাতীয় কবি"/>
              </a:rPr>
              <a:t>জাতীয় কবি</a:t>
            </a:r>
            <a:r>
              <a:rPr lang="bn-IN" sz="2400" dirty="0" smtClean="0">
                <a:solidFill>
                  <a:schemeClr val="tx1">
                    <a:lumMod val="95000"/>
                    <a:lumOff val="5000"/>
                  </a:schemeClr>
                </a:solidFill>
                <a:latin typeface="NikoshBAN" pitchFamily="2" charset="0"/>
                <a:cs typeface="NikoshBAN" pitchFamily="2" charset="0"/>
              </a:rPr>
              <a:t>। </a:t>
            </a:r>
            <a:r>
              <a:rPr lang="bn-IN" sz="2400" dirty="0" smtClean="0">
                <a:solidFill>
                  <a:schemeClr val="tx1">
                    <a:lumMod val="95000"/>
                    <a:lumOff val="5000"/>
                  </a:schemeClr>
                </a:solidFill>
                <a:latin typeface="NikoshBAN" pitchFamily="2" charset="0"/>
                <a:cs typeface="NikoshBAN" pitchFamily="2" charset="0"/>
                <a:hlinkClick r:id="rId7" tooltip="পশ্চিমবঙ্গ"/>
              </a:rPr>
              <a:t>পশ্চিমবঙ্গ</a:t>
            </a:r>
            <a:r>
              <a:rPr lang="bn-IN" sz="2400" dirty="0" smtClean="0">
                <a:solidFill>
                  <a:schemeClr val="tx1">
                    <a:lumMod val="95000"/>
                    <a:lumOff val="5000"/>
                  </a:schemeClr>
                </a:solidFill>
                <a:latin typeface="NikoshBAN" pitchFamily="2" charset="0"/>
                <a:cs typeface="NikoshBAN" pitchFamily="2" charset="0"/>
              </a:rPr>
              <a:t> ও </a:t>
            </a:r>
            <a:r>
              <a:rPr lang="bn-IN" sz="2400" dirty="0" smtClean="0">
                <a:solidFill>
                  <a:schemeClr val="tx1">
                    <a:lumMod val="95000"/>
                    <a:lumOff val="5000"/>
                  </a:schemeClr>
                </a:solidFill>
                <a:latin typeface="NikoshBAN" pitchFamily="2" charset="0"/>
                <a:cs typeface="NikoshBAN" pitchFamily="2" charset="0"/>
                <a:hlinkClick r:id="rId5" tooltip="বাংলাদেশ"/>
              </a:rPr>
              <a:t>বাংলাদেশ</a:t>
            </a:r>
            <a:r>
              <a:rPr lang="bn-IN" sz="2400" dirty="0" smtClean="0">
                <a:solidFill>
                  <a:schemeClr val="tx1">
                    <a:lumMod val="95000"/>
                    <a:lumOff val="5000"/>
                  </a:schemeClr>
                </a:solidFill>
                <a:latin typeface="NikoshBAN" pitchFamily="2" charset="0"/>
                <a:cs typeface="NikoshBAN" pitchFamily="2" charset="0"/>
              </a:rPr>
              <a:t> – দুই বাংলাতেই তাঁর </a:t>
            </a:r>
            <a:r>
              <a:rPr lang="bn-IN" sz="2400" dirty="0" smtClean="0">
                <a:solidFill>
                  <a:schemeClr val="tx1">
                    <a:lumMod val="95000"/>
                    <a:lumOff val="5000"/>
                  </a:schemeClr>
                </a:solidFill>
                <a:latin typeface="NikoshBAN" pitchFamily="2" charset="0"/>
                <a:cs typeface="NikoshBAN" pitchFamily="2" charset="0"/>
                <a:hlinkClick r:id="rId8" tooltip="কবিতা"/>
              </a:rPr>
              <a:t>কবিতা</a:t>
            </a:r>
            <a:r>
              <a:rPr lang="bn-IN" sz="2400" dirty="0" smtClean="0">
                <a:solidFill>
                  <a:schemeClr val="tx1">
                    <a:lumMod val="95000"/>
                    <a:lumOff val="5000"/>
                  </a:schemeClr>
                </a:solidFill>
                <a:latin typeface="NikoshBAN" pitchFamily="2" charset="0"/>
                <a:cs typeface="NikoshBAN" pitchFamily="2" charset="0"/>
              </a:rPr>
              <a:t> ও </a:t>
            </a:r>
            <a:r>
              <a:rPr lang="bn-IN" sz="2400" dirty="0" smtClean="0">
                <a:solidFill>
                  <a:schemeClr val="tx1">
                    <a:lumMod val="95000"/>
                    <a:lumOff val="5000"/>
                  </a:schemeClr>
                </a:solidFill>
                <a:latin typeface="NikoshBAN" pitchFamily="2" charset="0"/>
                <a:cs typeface="NikoshBAN" pitchFamily="2" charset="0"/>
                <a:hlinkClick r:id="rId9" tooltip="গান"/>
              </a:rPr>
              <a:t>গান</a:t>
            </a:r>
            <a:r>
              <a:rPr lang="bn-IN" sz="2400" dirty="0" smtClean="0">
                <a:solidFill>
                  <a:schemeClr val="tx1">
                    <a:lumMod val="95000"/>
                    <a:lumOff val="5000"/>
                  </a:schemeClr>
                </a:solidFill>
                <a:latin typeface="NikoshBAN" pitchFamily="2" charset="0"/>
                <a:cs typeface="NikoshBAN" pitchFamily="2" charset="0"/>
              </a:rPr>
              <a:t> সমানভাবে সমাদৃত। তাঁর কবিতায় বিদ্রোহী দৃষ্টিভঙ্গির কারণে তাঁকে </a:t>
            </a:r>
            <a:r>
              <a:rPr lang="bn-IN" sz="2400" i="1" dirty="0" smtClean="0">
                <a:solidFill>
                  <a:schemeClr val="tx1">
                    <a:lumMod val="95000"/>
                    <a:lumOff val="5000"/>
                  </a:schemeClr>
                </a:solidFill>
                <a:latin typeface="NikoshBAN" pitchFamily="2" charset="0"/>
                <a:cs typeface="NikoshBAN" pitchFamily="2" charset="0"/>
              </a:rPr>
              <a:t>বিদ্রোহী কবি</a:t>
            </a:r>
            <a:r>
              <a:rPr lang="bn-IN" sz="2400" dirty="0" smtClean="0">
                <a:solidFill>
                  <a:schemeClr val="tx1">
                    <a:lumMod val="95000"/>
                    <a:lumOff val="5000"/>
                  </a:schemeClr>
                </a:solidFill>
                <a:latin typeface="NikoshBAN" pitchFamily="2" charset="0"/>
                <a:cs typeface="NikoshBAN" pitchFamily="2" charset="0"/>
              </a:rPr>
              <a:t> নামে আখ্যায়িত করা হয়েছে।</a:t>
            </a:r>
            <a:r>
              <a:rPr lang="bn-IN" sz="2400" baseline="30000" dirty="0" smtClean="0">
                <a:solidFill>
                  <a:schemeClr val="tx1">
                    <a:lumMod val="95000"/>
                    <a:lumOff val="5000"/>
                  </a:schemeClr>
                </a:solidFill>
                <a:latin typeface="NikoshBAN" pitchFamily="2" charset="0"/>
                <a:cs typeface="NikoshBAN" pitchFamily="2" charset="0"/>
              </a:rPr>
              <a:t> </a:t>
            </a:r>
            <a:r>
              <a:rPr lang="bn-IN" sz="2400" dirty="0" smtClean="0">
                <a:solidFill>
                  <a:schemeClr val="tx1">
                    <a:lumMod val="95000"/>
                    <a:lumOff val="5000"/>
                  </a:schemeClr>
                </a:solidFill>
                <a:latin typeface="NikoshBAN" pitchFamily="2" charset="0"/>
                <a:cs typeface="NikoshBAN" pitchFamily="2" charset="0"/>
              </a:rPr>
              <a:t>তাঁর কবিতার মূল বিষয়বস্তু ছিল মানুষের ওপর মানুষের অত্যাচার এবং সামাজিক অনাচার ও শোষণের বিরুদ্ধে সোচ্চার প্রতিবাদ</a:t>
            </a:r>
            <a:r>
              <a:rPr lang="bn-IN" sz="2400" dirty="0" smtClean="0">
                <a:solidFill>
                  <a:srgbClr val="0070C0"/>
                </a:solidFill>
                <a:latin typeface="NikoshBAN" pitchFamily="2" charset="0"/>
                <a:cs typeface="NikoshBAN" pitchFamily="2" charset="0"/>
              </a:rPr>
              <a:t>।</a:t>
            </a:r>
            <a:endParaRPr lang="bn-IN" sz="2400" dirty="0">
              <a:solidFill>
                <a:srgbClr val="0070C0"/>
              </a:solidFill>
              <a:latin typeface="NikoshBAN" pitchFamily="2" charset="0"/>
              <a:cs typeface="NikoshBAN" pitchFamily="2" charset="0"/>
            </a:endParaRPr>
          </a:p>
        </p:txBody>
      </p:sp>
      <p:sp>
        <p:nvSpPr>
          <p:cNvPr id="29698" name="AutoShape 2" descr="Image result for কাজী নজরুল ইসলাম"/>
          <p:cNvSpPr>
            <a:spLocks noChangeAspect="1" noChangeArrowheads="1"/>
          </p:cNvSpPr>
          <p:nvPr/>
        </p:nvSpPr>
        <p:spPr bwMode="auto">
          <a:xfrm>
            <a:off x="155575" y="-846138"/>
            <a:ext cx="1438275" cy="17716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Image result for কাজী নজরুল ইসলাম"/>
          <p:cNvSpPr>
            <a:spLocks noChangeAspect="1" noChangeArrowheads="1"/>
          </p:cNvSpPr>
          <p:nvPr/>
        </p:nvSpPr>
        <p:spPr bwMode="auto">
          <a:xfrm>
            <a:off x="155575" y="-846138"/>
            <a:ext cx="1438275" cy="17716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9701" name="Picture 5" descr="C:\Users\Abdul\Desktop\Cub scout\Content pic\kazi N.jpeg"/>
          <p:cNvPicPr>
            <a:picLocks noChangeAspect="1" noChangeArrowheads="1"/>
          </p:cNvPicPr>
          <p:nvPr/>
        </p:nvPicPr>
        <p:blipFill>
          <a:blip r:embed="rId10"/>
          <a:srcRect/>
          <a:stretch>
            <a:fillRect/>
          </a:stretch>
        </p:blipFill>
        <p:spPr bwMode="auto">
          <a:xfrm>
            <a:off x="304800" y="1066800"/>
            <a:ext cx="2474451"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amond(in)">
                                      <p:cBhvr>
                                        <p:cTn id="7" dur="20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4" name="Rectangle 3"/>
          <p:cNvSpPr/>
          <p:nvPr/>
        </p:nvSpPr>
        <p:spPr>
          <a:xfrm>
            <a:off x="3200400" y="533400"/>
            <a:ext cx="5410200" cy="5324535"/>
          </a:xfrm>
          <a:prstGeom prst="rect">
            <a:avLst/>
          </a:prstGeom>
        </p:spPr>
        <p:txBody>
          <a:bodyPr wrap="square">
            <a:spAutoFit/>
          </a:bodyPr>
          <a:lstStyle/>
          <a:p>
            <a:r>
              <a:rPr lang="bn-IN" sz="2000" b="1" dirty="0" smtClean="0">
                <a:solidFill>
                  <a:schemeClr val="tx1">
                    <a:lumMod val="95000"/>
                    <a:lumOff val="5000"/>
                  </a:schemeClr>
                </a:solidFill>
                <a:latin typeface="NikoshBAN" pitchFamily="2" charset="0"/>
                <a:cs typeface="NikoshBAN" pitchFamily="2" charset="0"/>
              </a:rPr>
              <a:t>রবীন্দ্রনাথ ঠাকুর</a:t>
            </a:r>
            <a:r>
              <a:rPr lang="bn-IN" sz="2000" dirty="0" smtClean="0">
                <a:solidFill>
                  <a:schemeClr val="tx1">
                    <a:lumMod val="95000"/>
                    <a:lumOff val="5000"/>
                  </a:schemeClr>
                </a:solidFill>
                <a:latin typeface="NikoshBAN" pitchFamily="2" charset="0"/>
                <a:cs typeface="NikoshBAN" pitchFamily="2" charset="0"/>
              </a:rPr>
              <a:t> (</a:t>
            </a:r>
            <a:r>
              <a:rPr lang="bn-IN" sz="2000" dirty="0" smtClean="0">
                <a:solidFill>
                  <a:schemeClr val="tx1">
                    <a:lumMod val="95000"/>
                    <a:lumOff val="5000"/>
                  </a:schemeClr>
                </a:solidFill>
                <a:latin typeface="NikoshBAN" pitchFamily="2" charset="0"/>
                <a:cs typeface="NikoshBAN" pitchFamily="2" charset="0"/>
                <a:hlinkClick r:id="rId2" tooltip="৭ই মে"/>
              </a:rPr>
              <a:t>৭ই মে</a:t>
            </a:r>
            <a:r>
              <a:rPr lang="bn-IN" sz="2000" dirty="0" smtClean="0">
                <a:solidFill>
                  <a:schemeClr val="tx1">
                    <a:lumMod val="95000"/>
                    <a:lumOff val="5000"/>
                  </a:schemeClr>
                </a:solidFill>
                <a:latin typeface="NikoshBAN" pitchFamily="2" charset="0"/>
                <a:cs typeface="NikoshBAN" pitchFamily="2" charset="0"/>
              </a:rPr>
              <a:t>, </a:t>
            </a:r>
            <a:r>
              <a:rPr lang="bn-IN" sz="2000" dirty="0" smtClean="0">
                <a:solidFill>
                  <a:schemeClr val="tx1">
                    <a:lumMod val="95000"/>
                    <a:lumOff val="5000"/>
                  </a:schemeClr>
                </a:solidFill>
                <a:latin typeface="NikoshBAN" pitchFamily="2" charset="0"/>
                <a:cs typeface="NikoshBAN" pitchFamily="2" charset="0"/>
                <a:hlinkClick r:id="rId3" tooltip="১৮৬১"/>
              </a:rPr>
              <a:t>১৮৬১</a:t>
            </a:r>
            <a:r>
              <a:rPr lang="bn-IN" sz="2000" dirty="0" smtClean="0">
                <a:solidFill>
                  <a:schemeClr val="tx1">
                    <a:lumMod val="95000"/>
                    <a:lumOff val="5000"/>
                  </a:schemeClr>
                </a:solidFill>
                <a:latin typeface="NikoshBAN" pitchFamily="2" charset="0"/>
                <a:cs typeface="NikoshBAN" pitchFamily="2" charset="0"/>
              </a:rPr>
              <a:t> - </a:t>
            </a:r>
            <a:r>
              <a:rPr lang="bn-IN" sz="2000" dirty="0" smtClean="0">
                <a:solidFill>
                  <a:schemeClr val="tx1">
                    <a:lumMod val="95000"/>
                    <a:lumOff val="5000"/>
                  </a:schemeClr>
                </a:solidFill>
                <a:latin typeface="NikoshBAN" pitchFamily="2" charset="0"/>
                <a:cs typeface="NikoshBAN" pitchFamily="2" charset="0"/>
                <a:hlinkClick r:id="rId4" tooltip="৭ই আগস্ট"/>
              </a:rPr>
              <a:t>৭ই আগস্ট</a:t>
            </a:r>
            <a:r>
              <a:rPr lang="bn-IN" sz="2000" dirty="0" smtClean="0">
                <a:solidFill>
                  <a:schemeClr val="tx1">
                    <a:lumMod val="95000"/>
                    <a:lumOff val="5000"/>
                  </a:schemeClr>
                </a:solidFill>
                <a:latin typeface="NikoshBAN" pitchFamily="2" charset="0"/>
                <a:cs typeface="NikoshBAN" pitchFamily="2" charset="0"/>
              </a:rPr>
              <a:t>, </a:t>
            </a:r>
            <a:r>
              <a:rPr lang="bn-IN" sz="2000" dirty="0" smtClean="0">
                <a:solidFill>
                  <a:schemeClr val="tx1">
                    <a:lumMod val="95000"/>
                    <a:lumOff val="5000"/>
                  </a:schemeClr>
                </a:solidFill>
                <a:latin typeface="NikoshBAN" pitchFamily="2" charset="0"/>
                <a:cs typeface="NikoshBAN" pitchFamily="2" charset="0"/>
                <a:hlinkClick r:id="rId5" tooltip="১৯৪১"/>
              </a:rPr>
              <a:t>১৯৪১</a:t>
            </a:r>
            <a:r>
              <a:rPr lang="bn-IN" sz="2000" dirty="0" smtClean="0">
                <a:solidFill>
                  <a:schemeClr val="tx1">
                    <a:lumMod val="95000"/>
                    <a:lumOff val="5000"/>
                  </a:schemeClr>
                </a:solidFill>
                <a:latin typeface="NikoshBAN" pitchFamily="2" charset="0"/>
                <a:cs typeface="NikoshBAN" pitchFamily="2" charset="0"/>
              </a:rPr>
              <a:t>)</a:t>
            </a:r>
            <a:r>
              <a:rPr lang="bn-IN" sz="2000" baseline="30000" dirty="0" smtClean="0">
                <a:solidFill>
                  <a:schemeClr val="tx1">
                    <a:lumMod val="95000"/>
                    <a:lumOff val="5000"/>
                  </a:schemeClr>
                </a:solidFill>
                <a:latin typeface="NikoshBAN" pitchFamily="2" charset="0"/>
                <a:cs typeface="NikoshBAN" pitchFamily="2" charset="0"/>
                <a:hlinkClick r:id="rId6"/>
              </a:rPr>
              <a:t>[১]</a:t>
            </a:r>
            <a:r>
              <a:rPr lang="bn-IN" sz="2000" dirty="0" smtClean="0">
                <a:solidFill>
                  <a:schemeClr val="tx1">
                    <a:lumMod val="95000"/>
                    <a:lumOff val="5000"/>
                  </a:schemeClr>
                </a:solidFill>
                <a:latin typeface="NikoshBAN" pitchFamily="2" charset="0"/>
                <a:cs typeface="NikoshBAN" pitchFamily="2" charset="0"/>
              </a:rPr>
              <a:t> (২৫ বৈশাখ, ১২৬৮ - ২২ শ্রাবণ, ১৩৪৮ বঙ্গাব্দ)</a:t>
            </a:r>
            <a:r>
              <a:rPr lang="bn-IN" sz="2000" baseline="30000" dirty="0" smtClean="0">
                <a:solidFill>
                  <a:schemeClr val="tx1">
                    <a:lumMod val="95000"/>
                    <a:lumOff val="5000"/>
                  </a:schemeClr>
                </a:solidFill>
                <a:latin typeface="NikoshBAN" pitchFamily="2" charset="0"/>
                <a:cs typeface="NikoshBAN" pitchFamily="2" charset="0"/>
                <a:hlinkClick r:id="rId6"/>
              </a:rPr>
              <a:t>[১]</a:t>
            </a:r>
            <a:r>
              <a:rPr lang="bn-IN" sz="2000" dirty="0" smtClean="0">
                <a:solidFill>
                  <a:schemeClr val="tx1">
                    <a:lumMod val="95000"/>
                    <a:lumOff val="5000"/>
                  </a:schemeClr>
                </a:solidFill>
                <a:latin typeface="NikoshBAN" pitchFamily="2" charset="0"/>
                <a:cs typeface="NikoshBAN" pitchFamily="2" charset="0"/>
              </a:rPr>
              <a:t> ছিলেন অগ্রণী </a:t>
            </a:r>
            <a:r>
              <a:rPr lang="bn-IN" sz="2000" dirty="0" smtClean="0">
                <a:solidFill>
                  <a:schemeClr val="tx1">
                    <a:lumMod val="95000"/>
                    <a:lumOff val="5000"/>
                  </a:schemeClr>
                </a:solidFill>
                <a:latin typeface="NikoshBAN" pitchFamily="2" charset="0"/>
                <a:cs typeface="NikoshBAN" pitchFamily="2" charset="0"/>
                <a:hlinkClick r:id="rId7" tooltip="বাঙালি"/>
              </a:rPr>
              <a:t>বাঙালি</a:t>
            </a:r>
            <a:r>
              <a:rPr lang="bn-IN" sz="2000" dirty="0" smtClean="0">
                <a:solidFill>
                  <a:schemeClr val="tx1">
                    <a:lumMod val="95000"/>
                    <a:lumOff val="5000"/>
                  </a:schemeClr>
                </a:solidFill>
                <a:latin typeface="NikoshBAN" pitchFamily="2" charset="0"/>
                <a:cs typeface="NikoshBAN" pitchFamily="2" charset="0"/>
              </a:rPr>
              <a:t> কবি, ঔপন্যাসিক, সংগীতস্রষ্টা, নাট্যকার, চিত্রকর, ছোটগল্পকার, প্রাবন্ধিক, অভিনেতা, কণ্ঠশিল্পী ও দার্শনিক।</a:t>
            </a:r>
            <a:r>
              <a:rPr lang="bn-IN" sz="2000" baseline="30000" dirty="0" smtClean="0">
                <a:solidFill>
                  <a:schemeClr val="tx1">
                    <a:lumMod val="95000"/>
                    <a:lumOff val="5000"/>
                  </a:schemeClr>
                </a:solidFill>
                <a:latin typeface="NikoshBAN" pitchFamily="2" charset="0"/>
                <a:cs typeface="NikoshBAN" pitchFamily="2" charset="0"/>
                <a:hlinkClick r:id="rId6"/>
              </a:rPr>
              <a:t>[২]</a:t>
            </a:r>
            <a:r>
              <a:rPr lang="bn-IN" sz="2000" dirty="0" smtClean="0">
                <a:solidFill>
                  <a:schemeClr val="tx1">
                    <a:lumMod val="95000"/>
                    <a:lumOff val="5000"/>
                  </a:schemeClr>
                </a:solidFill>
                <a:latin typeface="NikoshBAN" pitchFamily="2" charset="0"/>
                <a:cs typeface="NikoshBAN" pitchFamily="2" charset="0"/>
              </a:rPr>
              <a:t> তাঁকে </a:t>
            </a:r>
            <a:r>
              <a:rPr lang="bn-IN" sz="2000" dirty="0" smtClean="0">
                <a:solidFill>
                  <a:schemeClr val="tx1">
                    <a:lumMod val="95000"/>
                    <a:lumOff val="5000"/>
                  </a:schemeClr>
                </a:solidFill>
                <a:latin typeface="NikoshBAN" pitchFamily="2" charset="0"/>
                <a:cs typeface="NikoshBAN" pitchFamily="2" charset="0"/>
                <a:hlinkClick r:id="rId8" tooltip="বাংলা ভাষা"/>
              </a:rPr>
              <a:t>বাংলা ভাষার</a:t>
            </a:r>
            <a:r>
              <a:rPr lang="bn-IN" sz="2000" dirty="0" smtClean="0">
                <a:solidFill>
                  <a:schemeClr val="tx1">
                    <a:lumMod val="95000"/>
                    <a:lumOff val="5000"/>
                  </a:schemeClr>
                </a:solidFill>
                <a:latin typeface="NikoshBAN" pitchFamily="2" charset="0"/>
                <a:cs typeface="NikoshBAN" pitchFamily="2" charset="0"/>
              </a:rPr>
              <a:t> সর্বশ্রেষ্ঠ সাহিত্যিক মনে করা হয়।</a:t>
            </a:r>
            <a:r>
              <a:rPr lang="bn-IN" sz="2000" baseline="30000" dirty="0" smtClean="0">
                <a:solidFill>
                  <a:schemeClr val="tx1">
                    <a:lumMod val="95000"/>
                    <a:lumOff val="5000"/>
                  </a:schemeClr>
                </a:solidFill>
                <a:latin typeface="NikoshBAN" pitchFamily="2" charset="0"/>
                <a:cs typeface="NikoshBAN" pitchFamily="2" charset="0"/>
                <a:hlinkClick r:id="rId6"/>
              </a:rPr>
              <a:t>[৩]</a:t>
            </a:r>
            <a:r>
              <a:rPr lang="bn-IN" sz="2000" dirty="0" smtClean="0">
                <a:solidFill>
                  <a:schemeClr val="tx1">
                    <a:lumMod val="95000"/>
                    <a:lumOff val="5000"/>
                  </a:schemeClr>
                </a:solidFill>
                <a:latin typeface="NikoshBAN" pitchFamily="2" charset="0"/>
                <a:cs typeface="NikoshBAN" pitchFamily="2" charset="0"/>
              </a:rPr>
              <a:t> রবীন্দ্রনাথকে </a:t>
            </a:r>
            <a:r>
              <a:rPr lang="bn-IN" sz="2000" b="1" dirty="0" smtClean="0">
                <a:solidFill>
                  <a:schemeClr val="tx1">
                    <a:lumMod val="95000"/>
                    <a:lumOff val="5000"/>
                  </a:schemeClr>
                </a:solidFill>
                <a:latin typeface="NikoshBAN" pitchFamily="2" charset="0"/>
                <a:cs typeface="NikoshBAN" pitchFamily="2" charset="0"/>
                <a:hlinkClick r:id="rId9" tooltip="গুরুদেব"/>
              </a:rPr>
              <a:t>গুরুদেব</a:t>
            </a:r>
            <a:r>
              <a:rPr lang="bn-IN" sz="2000" dirty="0" smtClean="0">
                <a:solidFill>
                  <a:schemeClr val="tx1">
                    <a:lumMod val="95000"/>
                    <a:lumOff val="5000"/>
                  </a:schemeClr>
                </a:solidFill>
                <a:latin typeface="NikoshBAN" pitchFamily="2" charset="0"/>
                <a:cs typeface="NikoshBAN" pitchFamily="2" charset="0"/>
              </a:rPr>
              <a:t>, </a:t>
            </a:r>
            <a:r>
              <a:rPr lang="bn-IN" sz="2000" b="1" dirty="0" smtClean="0">
                <a:solidFill>
                  <a:schemeClr val="tx1">
                    <a:lumMod val="95000"/>
                    <a:lumOff val="5000"/>
                  </a:schemeClr>
                </a:solidFill>
                <a:latin typeface="NikoshBAN" pitchFamily="2" charset="0"/>
                <a:cs typeface="NikoshBAN" pitchFamily="2" charset="0"/>
              </a:rPr>
              <a:t>কবিগুরু</a:t>
            </a:r>
            <a:r>
              <a:rPr lang="bn-IN" sz="2000" dirty="0" smtClean="0">
                <a:solidFill>
                  <a:schemeClr val="tx1">
                    <a:lumMod val="95000"/>
                    <a:lumOff val="5000"/>
                  </a:schemeClr>
                </a:solidFill>
                <a:latin typeface="NikoshBAN" pitchFamily="2" charset="0"/>
                <a:cs typeface="NikoshBAN" pitchFamily="2" charset="0"/>
              </a:rPr>
              <a:t> ও </a:t>
            </a:r>
            <a:r>
              <a:rPr lang="bn-IN" sz="2000" b="1" dirty="0" smtClean="0">
                <a:solidFill>
                  <a:schemeClr val="tx1">
                    <a:lumMod val="95000"/>
                    <a:lumOff val="5000"/>
                  </a:schemeClr>
                </a:solidFill>
                <a:latin typeface="NikoshBAN" pitchFamily="2" charset="0"/>
                <a:cs typeface="NikoshBAN" pitchFamily="2" charset="0"/>
              </a:rPr>
              <a:t>বিশ্বকবি</a:t>
            </a:r>
            <a:r>
              <a:rPr lang="bn-IN" sz="2000" dirty="0" smtClean="0">
                <a:solidFill>
                  <a:schemeClr val="tx1">
                    <a:lumMod val="95000"/>
                    <a:lumOff val="5000"/>
                  </a:schemeClr>
                </a:solidFill>
                <a:latin typeface="NikoshBAN" pitchFamily="2" charset="0"/>
                <a:cs typeface="NikoshBAN" pitchFamily="2" charset="0"/>
              </a:rPr>
              <a:t> অভিধায় ভূষিত করা হয়।</a:t>
            </a:r>
            <a:r>
              <a:rPr lang="bn-IN" sz="2000" baseline="30000" dirty="0" smtClean="0">
                <a:solidFill>
                  <a:schemeClr val="tx1">
                    <a:lumMod val="95000"/>
                    <a:lumOff val="5000"/>
                  </a:schemeClr>
                </a:solidFill>
                <a:latin typeface="NikoshBAN" pitchFamily="2" charset="0"/>
                <a:cs typeface="NikoshBAN" pitchFamily="2" charset="0"/>
                <a:hlinkClick r:id="rId6"/>
              </a:rPr>
              <a:t>[৪]</a:t>
            </a:r>
            <a:r>
              <a:rPr lang="bn-IN" sz="2000" dirty="0" smtClean="0">
                <a:solidFill>
                  <a:schemeClr val="tx1">
                    <a:lumMod val="95000"/>
                    <a:lumOff val="5000"/>
                  </a:schemeClr>
                </a:solidFill>
                <a:latin typeface="NikoshBAN" pitchFamily="2" charset="0"/>
                <a:cs typeface="NikoshBAN" pitchFamily="2" charset="0"/>
              </a:rPr>
              <a:t> রবীন্দ্রনাথের ৫২টি কাব্যগ্রন্থ,</a:t>
            </a:r>
            <a:r>
              <a:rPr lang="bn-IN" sz="2000" baseline="30000" dirty="0" smtClean="0">
                <a:solidFill>
                  <a:schemeClr val="tx1">
                    <a:lumMod val="95000"/>
                    <a:lumOff val="5000"/>
                  </a:schemeClr>
                </a:solidFill>
                <a:latin typeface="NikoshBAN" pitchFamily="2" charset="0"/>
                <a:cs typeface="NikoshBAN" pitchFamily="2" charset="0"/>
                <a:hlinkClick r:id="rId6"/>
              </a:rPr>
              <a:t>[৫]</a:t>
            </a:r>
            <a:r>
              <a:rPr lang="bn-IN" sz="2000" dirty="0" smtClean="0">
                <a:solidFill>
                  <a:schemeClr val="tx1">
                    <a:lumMod val="95000"/>
                    <a:lumOff val="5000"/>
                  </a:schemeClr>
                </a:solidFill>
                <a:latin typeface="NikoshBAN" pitchFamily="2" charset="0"/>
                <a:cs typeface="NikoshBAN" pitchFamily="2" charset="0"/>
              </a:rPr>
              <a:t> ৩৮টি নাটক,</a:t>
            </a:r>
            <a:r>
              <a:rPr lang="bn-IN" sz="2000" baseline="30000" dirty="0" smtClean="0">
                <a:solidFill>
                  <a:schemeClr val="tx1">
                    <a:lumMod val="95000"/>
                    <a:lumOff val="5000"/>
                  </a:schemeClr>
                </a:solidFill>
                <a:latin typeface="NikoshBAN" pitchFamily="2" charset="0"/>
                <a:cs typeface="NikoshBAN" pitchFamily="2" charset="0"/>
                <a:hlinkClick r:id="rId6"/>
              </a:rPr>
              <a:t>[৬]</a:t>
            </a:r>
            <a:r>
              <a:rPr lang="bn-IN" sz="2000" dirty="0" smtClean="0">
                <a:solidFill>
                  <a:schemeClr val="tx1">
                    <a:lumMod val="95000"/>
                    <a:lumOff val="5000"/>
                  </a:schemeClr>
                </a:solidFill>
                <a:latin typeface="NikoshBAN" pitchFamily="2" charset="0"/>
                <a:cs typeface="NikoshBAN" pitchFamily="2" charset="0"/>
              </a:rPr>
              <a:t> ১৩টি উপন্যাস</a:t>
            </a:r>
            <a:r>
              <a:rPr lang="bn-IN" sz="2000" baseline="30000" dirty="0" smtClean="0">
                <a:solidFill>
                  <a:schemeClr val="tx1">
                    <a:lumMod val="95000"/>
                    <a:lumOff val="5000"/>
                  </a:schemeClr>
                </a:solidFill>
                <a:latin typeface="NikoshBAN" pitchFamily="2" charset="0"/>
                <a:cs typeface="NikoshBAN" pitchFamily="2" charset="0"/>
                <a:hlinkClick r:id="rId6"/>
              </a:rPr>
              <a:t>[৭]</a:t>
            </a:r>
            <a:r>
              <a:rPr lang="bn-IN" sz="2000" dirty="0" smtClean="0">
                <a:solidFill>
                  <a:schemeClr val="tx1">
                    <a:lumMod val="95000"/>
                    <a:lumOff val="5000"/>
                  </a:schemeClr>
                </a:solidFill>
                <a:latin typeface="NikoshBAN" pitchFamily="2" charset="0"/>
                <a:cs typeface="NikoshBAN" pitchFamily="2" charset="0"/>
              </a:rPr>
              <a:t> ও ৩৬টি প্রবন্ধ ও অন্যান্য গদ্যসংকলন</a:t>
            </a:r>
            <a:r>
              <a:rPr lang="bn-IN" sz="2000" baseline="30000" dirty="0" smtClean="0">
                <a:solidFill>
                  <a:schemeClr val="tx1">
                    <a:lumMod val="95000"/>
                    <a:lumOff val="5000"/>
                  </a:schemeClr>
                </a:solidFill>
                <a:latin typeface="NikoshBAN" pitchFamily="2" charset="0"/>
                <a:cs typeface="NikoshBAN" pitchFamily="2" charset="0"/>
                <a:hlinkClick r:id="rId6"/>
              </a:rPr>
              <a:t>[৮]</a:t>
            </a:r>
            <a:r>
              <a:rPr lang="bn-IN" sz="2000" dirty="0" smtClean="0">
                <a:solidFill>
                  <a:schemeClr val="tx1">
                    <a:lumMod val="95000"/>
                    <a:lumOff val="5000"/>
                  </a:schemeClr>
                </a:solidFill>
                <a:latin typeface="NikoshBAN" pitchFamily="2" charset="0"/>
                <a:cs typeface="NikoshBAN" pitchFamily="2" charset="0"/>
              </a:rPr>
              <a:t> তাঁর জীবদ্দশায় বা মৃত্যুর অব্যবহিত পরে প্রকাশিত হয়। তাঁর সর্বমোট ৯৫টি ছোটগল্প</a:t>
            </a:r>
            <a:r>
              <a:rPr lang="bn-IN" sz="2000" baseline="30000" dirty="0" smtClean="0">
                <a:solidFill>
                  <a:schemeClr val="tx1">
                    <a:lumMod val="95000"/>
                    <a:lumOff val="5000"/>
                  </a:schemeClr>
                </a:solidFill>
                <a:latin typeface="NikoshBAN" pitchFamily="2" charset="0"/>
                <a:cs typeface="NikoshBAN" pitchFamily="2" charset="0"/>
                <a:hlinkClick r:id="rId6"/>
              </a:rPr>
              <a:t>[৯]</a:t>
            </a:r>
            <a:r>
              <a:rPr lang="bn-IN" sz="2000" dirty="0" smtClean="0">
                <a:solidFill>
                  <a:schemeClr val="tx1">
                    <a:lumMod val="95000"/>
                    <a:lumOff val="5000"/>
                  </a:schemeClr>
                </a:solidFill>
                <a:latin typeface="NikoshBAN" pitchFamily="2" charset="0"/>
                <a:cs typeface="NikoshBAN" pitchFamily="2" charset="0"/>
              </a:rPr>
              <a:t> ও ১৯১৫টি </a:t>
            </a:r>
            <a:r>
              <a:rPr lang="bn-IN" sz="2000" dirty="0" smtClean="0">
                <a:solidFill>
                  <a:schemeClr val="tx1">
                    <a:lumMod val="95000"/>
                    <a:lumOff val="5000"/>
                  </a:schemeClr>
                </a:solidFill>
                <a:latin typeface="NikoshBAN" pitchFamily="2" charset="0"/>
                <a:cs typeface="NikoshBAN" pitchFamily="2" charset="0"/>
                <a:hlinkClick r:id="rId10" tooltip="রবীন্দ্রসংগীত"/>
              </a:rPr>
              <a:t>গান</a:t>
            </a:r>
            <a:r>
              <a:rPr lang="bn-IN" sz="2000" baseline="30000" dirty="0" smtClean="0">
                <a:solidFill>
                  <a:schemeClr val="tx1">
                    <a:lumMod val="95000"/>
                    <a:lumOff val="5000"/>
                  </a:schemeClr>
                </a:solidFill>
                <a:latin typeface="NikoshBAN" pitchFamily="2" charset="0"/>
                <a:cs typeface="NikoshBAN" pitchFamily="2" charset="0"/>
                <a:hlinkClick r:id="rId6"/>
              </a:rPr>
              <a:t>[১০]</a:t>
            </a:r>
            <a:r>
              <a:rPr lang="bn-IN" sz="2000" dirty="0" smtClean="0">
                <a:solidFill>
                  <a:schemeClr val="tx1">
                    <a:lumMod val="95000"/>
                    <a:lumOff val="5000"/>
                  </a:schemeClr>
                </a:solidFill>
                <a:latin typeface="NikoshBAN" pitchFamily="2" charset="0"/>
                <a:cs typeface="NikoshBAN" pitchFamily="2" charset="0"/>
              </a:rPr>
              <a:t> যথাক্রমে </a:t>
            </a:r>
            <a:r>
              <a:rPr lang="bn-IN" sz="2000" i="1" dirty="0" smtClean="0">
                <a:solidFill>
                  <a:schemeClr val="tx1">
                    <a:lumMod val="95000"/>
                    <a:lumOff val="5000"/>
                  </a:schemeClr>
                </a:solidFill>
                <a:latin typeface="NikoshBAN" pitchFamily="2" charset="0"/>
                <a:cs typeface="NikoshBAN" pitchFamily="2" charset="0"/>
              </a:rPr>
              <a:t>গল্পগুচ্ছ</a:t>
            </a:r>
            <a:r>
              <a:rPr lang="bn-IN" sz="2000" dirty="0" smtClean="0">
                <a:solidFill>
                  <a:schemeClr val="tx1">
                    <a:lumMod val="95000"/>
                    <a:lumOff val="5000"/>
                  </a:schemeClr>
                </a:solidFill>
                <a:latin typeface="NikoshBAN" pitchFamily="2" charset="0"/>
                <a:cs typeface="NikoshBAN" pitchFamily="2" charset="0"/>
              </a:rPr>
              <a:t> ও </a:t>
            </a:r>
            <a:r>
              <a:rPr lang="bn-IN" sz="2000" i="1" dirty="0" smtClean="0">
                <a:solidFill>
                  <a:schemeClr val="tx1">
                    <a:lumMod val="95000"/>
                    <a:lumOff val="5000"/>
                  </a:schemeClr>
                </a:solidFill>
                <a:latin typeface="NikoshBAN" pitchFamily="2" charset="0"/>
                <a:cs typeface="NikoshBAN" pitchFamily="2" charset="0"/>
              </a:rPr>
              <a:t>গীতবিতান</a:t>
            </a:r>
            <a:r>
              <a:rPr lang="bn-IN" sz="2000" dirty="0" smtClean="0">
                <a:solidFill>
                  <a:schemeClr val="tx1">
                    <a:lumMod val="95000"/>
                    <a:lumOff val="5000"/>
                  </a:schemeClr>
                </a:solidFill>
                <a:latin typeface="NikoshBAN" pitchFamily="2" charset="0"/>
                <a:cs typeface="NikoshBAN" pitchFamily="2" charset="0"/>
              </a:rPr>
              <a:t> সংকলনের অন্তর্ভুক্ত হয়েছে। রবীন্দ্রনাথের যাবতীয় প্রকাশিত ও গ্রন্থাকারে অপ্রকাশিত রচনা ৩২ খণ্ডে </a:t>
            </a:r>
            <a:r>
              <a:rPr lang="bn-IN" sz="2000" i="1" dirty="0" smtClean="0">
                <a:solidFill>
                  <a:schemeClr val="tx1">
                    <a:lumMod val="95000"/>
                    <a:lumOff val="5000"/>
                  </a:schemeClr>
                </a:solidFill>
                <a:latin typeface="NikoshBAN" pitchFamily="2" charset="0"/>
                <a:cs typeface="NikoshBAN" pitchFamily="2" charset="0"/>
                <a:hlinkClick r:id="rId11" tooltip="রবীন্দ্র রচনাবলী"/>
              </a:rPr>
              <a:t>রবীন্দ্র রচনাবলী</a:t>
            </a:r>
            <a:r>
              <a:rPr lang="bn-IN" sz="2000" dirty="0" smtClean="0">
                <a:solidFill>
                  <a:schemeClr val="tx1">
                    <a:lumMod val="95000"/>
                    <a:lumOff val="5000"/>
                  </a:schemeClr>
                </a:solidFill>
                <a:latin typeface="NikoshBAN" pitchFamily="2" charset="0"/>
                <a:cs typeface="NikoshBAN" pitchFamily="2" charset="0"/>
              </a:rPr>
              <a:t> নামে প্রকাশিত হয়েছে।</a:t>
            </a:r>
            <a:r>
              <a:rPr lang="bn-IN" sz="2000" baseline="30000" dirty="0" smtClean="0">
                <a:solidFill>
                  <a:schemeClr val="tx1">
                    <a:lumMod val="95000"/>
                    <a:lumOff val="5000"/>
                  </a:schemeClr>
                </a:solidFill>
                <a:latin typeface="NikoshBAN" pitchFamily="2" charset="0"/>
                <a:cs typeface="NikoshBAN" pitchFamily="2" charset="0"/>
                <a:hlinkClick r:id="rId6"/>
              </a:rPr>
              <a:t>[১১]</a:t>
            </a:r>
            <a:r>
              <a:rPr lang="bn-IN" sz="2000" dirty="0" smtClean="0">
                <a:solidFill>
                  <a:schemeClr val="tx1">
                    <a:lumMod val="95000"/>
                    <a:lumOff val="5000"/>
                  </a:schemeClr>
                </a:solidFill>
                <a:latin typeface="NikoshBAN" pitchFamily="2" charset="0"/>
                <a:cs typeface="NikoshBAN" pitchFamily="2" charset="0"/>
              </a:rPr>
              <a:t> রবীন্দ্রনাথের যাবতীয় </a:t>
            </a:r>
            <a:r>
              <a:rPr lang="bn-IN" sz="2000" dirty="0" smtClean="0">
                <a:solidFill>
                  <a:schemeClr val="tx1">
                    <a:lumMod val="95000"/>
                    <a:lumOff val="5000"/>
                  </a:schemeClr>
                </a:solidFill>
                <a:latin typeface="NikoshBAN" pitchFamily="2" charset="0"/>
                <a:cs typeface="NikoshBAN" pitchFamily="2" charset="0"/>
                <a:hlinkClick r:id="rId12" tooltip="পত্রসাহিত্য (পাতার অস্তিত্ব নেই)"/>
              </a:rPr>
              <a:t>পত্রসাহিত্য</a:t>
            </a:r>
            <a:r>
              <a:rPr lang="bn-IN" sz="2000" dirty="0" smtClean="0">
                <a:solidFill>
                  <a:schemeClr val="tx1">
                    <a:lumMod val="95000"/>
                    <a:lumOff val="5000"/>
                  </a:schemeClr>
                </a:solidFill>
                <a:latin typeface="NikoshBAN" pitchFamily="2" charset="0"/>
                <a:cs typeface="NikoshBAN" pitchFamily="2" charset="0"/>
              </a:rPr>
              <a:t> উনিশ খণ্ডে </a:t>
            </a:r>
            <a:r>
              <a:rPr lang="bn-IN" sz="2000" i="1" dirty="0" smtClean="0">
                <a:solidFill>
                  <a:schemeClr val="tx1">
                    <a:lumMod val="95000"/>
                    <a:lumOff val="5000"/>
                  </a:schemeClr>
                </a:solidFill>
                <a:latin typeface="NikoshBAN" pitchFamily="2" charset="0"/>
                <a:cs typeface="NikoshBAN" pitchFamily="2" charset="0"/>
              </a:rPr>
              <a:t>চিঠিপত্র</a:t>
            </a:r>
            <a:r>
              <a:rPr lang="bn-IN" sz="2000" dirty="0" smtClean="0">
                <a:solidFill>
                  <a:schemeClr val="tx1">
                    <a:lumMod val="95000"/>
                    <a:lumOff val="5000"/>
                  </a:schemeClr>
                </a:solidFill>
                <a:latin typeface="NikoshBAN" pitchFamily="2" charset="0"/>
                <a:cs typeface="NikoshBAN" pitchFamily="2" charset="0"/>
              </a:rPr>
              <a:t> ও চারটি পৃথক গ্রন্থে প্রকাশিত।</a:t>
            </a:r>
            <a:r>
              <a:rPr lang="bn-IN" sz="2000" baseline="30000" dirty="0" smtClean="0">
                <a:solidFill>
                  <a:schemeClr val="tx1">
                    <a:lumMod val="95000"/>
                    <a:lumOff val="5000"/>
                  </a:schemeClr>
                </a:solidFill>
                <a:latin typeface="NikoshBAN" pitchFamily="2" charset="0"/>
                <a:cs typeface="NikoshBAN" pitchFamily="2" charset="0"/>
                <a:hlinkClick r:id="rId6"/>
              </a:rPr>
              <a:t>[১২]</a:t>
            </a:r>
            <a:r>
              <a:rPr lang="bn-IN" sz="2000" dirty="0" smtClean="0">
                <a:solidFill>
                  <a:schemeClr val="tx1">
                    <a:lumMod val="95000"/>
                    <a:lumOff val="5000"/>
                  </a:schemeClr>
                </a:solidFill>
                <a:latin typeface="NikoshBAN" pitchFamily="2" charset="0"/>
                <a:cs typeface="NikoshBAN" pitchFamily="2" charset="0"/>
              </a:rPr>
              <a:t> এছাড়া তিনি প্রায় দুই হাজার ছবি এঁকেছিলেন।</a:t>
            </a:r>
            <a:r>
              <a:rPr lang="bn-IN" sz="2000" baseline="30000" dirty="0" smtClean="0">
                <a:solidFill>
                  <a:schemeClr val="tx1">
                    <a:lumMod val="95000"/>
                    <a:lumOff val="5000"/>
                  </a:schemeClr>
                </a:solidFill>
                <a:latin typeface="NikoshBAN" pitchFamily="2" charset="0"/>
                <a:cs typeface="NikoshBAN" pitchFamily="2" charset="0"/>
                <a:hlinkClick r:id="rId6"/>
              </a:rPr>
              <a:t>[১৩]</a:t>
            </a:r>
            <a:r>
              <a:rPr lang="bn-IN" sz="2000" dirty="0" smtClean="0">
                <a:solidFill>
                  <a:schemeClr val="tx1">
                    <a:lumMod val="95000"/>
                    <a:lumOff val="5000"/>
                  </a:schemeClr>
                </a:solidFill>
                <a:latin typeface="NikoshBAN" pitchFamily="2" charset="0"/>
                <a:cs typeface="NikoshBAN" pitchFamily="2" charset="0"/>
              </a:rPr>
              <a:t> রবীন্দ্রনাথের রচনা বিশ্বের বিভিন্ন ভাষায় অনূদিত হয়েছে। ১৯১৩ সালে </a:t>
            </a:r>
            <a:r>
              <a:rPr lang="bn-IN" sz="2000" i="1" dirty="0" smtClean="0">
                <a:solidFill>
                  <a:schemeClr val="tx1">
                    <a:lumMod val="95000"/>
                    <a:lumOff val="5000"/>
                  </a:schemeClr>
                </a:solidFill>
                <a:latin typeface="NikoshBAN" pitchFamily="2" charset="0"/>
                <a:cs typeface="NikoshBAN" pitchFamily="2" charset="0"/>
                <a:hlinkClick r:id="rId13" tooltip="গীতাঞ্জলি"/>
              </a:rPr>
              <a:t>গীতাঞ্জলি</a:t>
            </a:r>
            <a:r>
              <a:rPr lang="bn-IN" sz="2000" dirty="0" smtClean="0">
                <a:solidFill>
                  <a:schemeClr val="tx1">
                    <a:lumMod val="95000"/>
                    <a:lumOff val="5000"/>
                  </a:schemeClr>
                </a:solidFill>
                <a:latin typeface="NikoshBAN" pitchFamily="2" charset="0"/>
                <a:cs typeface="NikoshBAN" pitchFamily="2" charset="0"/>
              </a:rPr>
              <a:t> কাব্যগ্রন্থের ইংরেজি অনুবাদের জন্য তিনি সাহিত্যে </a:t>
            </a:r>
            <a:r>
              <a:rPr lang="bn-IN" sz="2000" dirty="0" smtClean="0">
                <a:solidFill>
                  <a:schemeClr val="tx1">
                    <a:lumMod val="95000"/>
                    <a:lumOff val="5000"/>
                  </a:schemeClr>
                </a:solidFill>
                <a:latin typeface="NikoshBAN" pitchFamily="2" charset="0"/>
                <a:cs typeface="NikoshBAN" pitchFamily="2" charset="0"/>
                <a:hlinkClick r:id="rId14" tooltip="সাহিত্যে নোবেল পুরস্কার"/>
              </a:rPr>
              <a:t>নোবেল পুরস্কার</a:t>
            </a:r>
            <a:r>
              <a:rPr lang="bn-IN" sz="2000" dirty="0" smtClean="0">
                <a:solidFill>
                  <a:schemeClr val="tx1">
                    <a:lumMod val="95000"/>
                    <a:lumOff val="5000"/>
                  </a:schemeClr>
                </a:solidFill>
                <a:latin typeface="NikoshBAN" pitchFamily="2" charset="0"/>
                <a:cs typeface="NikoshBAN" pitchFamily="2" charset="0"/>
              </a:rPr>
              <a:t> লাভ করেন।</a:t>
            </a:r>
            <a:r>
              <a:rPr lang="bn-IN" sz="2000" baseline="30000" dirty="0" smtClean="0">
                <a:solidFill>
                  <a:schemeClr val="tx1">
                    <a:lumMod val="95000"/>
                    <a:lumOff val="5000"/>
                  </a:schemeClr>
                </a:solidFill>
                <a:latin typeface="NikoshBAN" pitchFamily="2" charset="0"/>
                <a:cs typeface="NikoshBAN" pitchFamily="2" charset="0"/>
                <a:hlinkClick r:id="rId6"/>
              </a:rPr>
              <a:t>[১৪]</a:t>
            </a:r>
            <a:endParaRPr lang="en-GB" sz="2000" dirty="0">
              <a:solidFill>
                <a:schemeClr val="tx1">
                  <a:lumMod val="95000"/>
                  <a:lumOff val="5000"/>
                </a:schemeClr>
              </a:solidFill>
              <a:latin typeface="NikoshBAN" pitchFamily="2" charset="0"/>
              <a:cs typeface="NikoshBAN" pitchFamily="2" charset="0"/>
            </a:endParaRPr>
          </a:p>
        </p:txBody>
      </p:sp>
      <p:pic>
        <p:nvPicPr>
          <p:cNvPr id="28673" name="Picture 1" descr="C:\Users\Abdul\Desktop\Cub scout\Content pic\rryt.jpeg"/>
          <p:cNvPicPr>
            <a:picLocks noChangeAspect="1" noChangeArrowheads="1"/>
          </p:cNvPicPr>
          <p:nvPr/>
        </p:nvPicPr>
        <p:blipFill>
          <a:blip r:embed="rId15"/>
          <a:srcRect/>
          <a:stretch>
            <a:fillRect/>
          </a:stretch>
        </p:blipFill>
        <p:spPr bwMode="auto">
          <a:xfrm>
            <a:off x="304800" y="1447800"/>
            <a:ext cx="2595716"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circle(in)">
                                      <p:cBhvr>
                                        <p:cTn id="7" dur="2000"/>
                                        <p:tgtEl>
                                          <p:spTgt spid="2867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1028"/>
            </a:avLst>
          </a:prstGeom>
          <a:ln w="28575">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ooter Placeholder 2"/>
          <p:cNvSpPr>
            <a:spLocks noGrp="1"/>
          </p:cNvSpPr>
          <p:nvPr>
            <p:ph type="ftr" sz="quarter" idx="11"/>
          </p:nvPr>
        </p:nvSpPr>
        <p:spPr/>
        <p:txBody>
          <a:bodyPr/>
          <a:lstStyle/>
          <a:p>
            <a:r>
              <a:rPr lang="en-US" smtClean="0"/>
              <a:t>ma.malik_hm@yahoo.com</a:t>
            </a:r>
            <a:endParaRPr lang="en-US"/>
          </a:p>
        </p:txBody>
      </p:sp>
      <p:sp>
        <p:nvSpPr>
          <p:cNvPr id="5" name="TextBox 4"/>
          <p:cNvSpPr txBox="1"/>
          <p:nvPr/>
        </p:nvSpPr>
        <p:spPr>
          <a:xfrm>
            <a:off x="5486400" y="3352800"/>
            <a:ext cx="3048000"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742950" indent="-742950">
              <a:buAutoNum type="arabicParenR"/>
            </a:pPr>
            <a:r>
              <a:rPr lang="bn-IN"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ডিপথেরিয়া</a:t>
            </a: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p>
          <a:p>
            <a:pPr marL="742950" indent="-742950">
              <a:buAutoNum type="arabicParenR"/>
            </a:pPr>
            <a:r>
              <a:rPr lang="bn-IN"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হুপিং কাশি  </a:t>
            </a:r>
          </a:p>
          <a:p>
            <a:pPr marL="742950" indent="-742950">
              <a:buAutoNum type="arabicParenR"/>
            </a:pPr>
            <a:r>
              <a:rPr lang="bn-IN" sz="32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ধনুষ্টংকার</a:t>
            </a: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p>
          <a:p>
            <a:pPr marL="742950" indent="-742950">
              <a:buAutoNum type="arabicParenR"/>
            </a:pPr>
            <a:r>
              <a:rPr lang="bn-IN" sz="32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পোলিও </a:t>
            </a: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p>
          <a:p>
            <a:pPr marL="742950" indent="-742950">
              <a:buAutoNum type="arabicParenR"/>
            </a:pPr>
            <a:r>
              <a:rPr lang="bn-IN"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যক্ষ্মা</a:t>
            </a: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p>
          <a:p>
            <a:pPr marL="742950" indent="-742950">
              <a:buAutoNum type="arabicParenR"/>
            </a:pPr>
            <a:r>
              <a:rPr lang="bn-IN" sz="3200" b="1" dirty="0" smtClean="0">
                <a:effectLst>
                  <a:outerShdw blurRad="38100" dist="38100" dir="2700000" algn="tl">
                    <a:srgbClr val="000000">
                      <a:alpha val="43137"/>
                    </a:srgbClr>
                  </a:outerShdw>
                </a:effectLst>
                <a:latin typeface="NikoshBAN" pitchFamily="2" charset="0"/>
                <a:cs typeface="NikoshBAN" pitchFamily="2" charset="0"/>
              </a:rPr>
              <a:t>হাম</a:t>
            </a: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descr="IMG_20170821_121149.jpg"/>
          <p:cNvPicPr>
            <a:picLocks noChangeAspect="1"/>
          </p:cNvPicPr>
          <p:nvPr/>
        </p:nvPicPr>
        <p:blipFill>
          <a:blip r:embed="rId2" cstate="print"/>
          <a:srcRect t="13333" r="12500"/>
          <a:stretch>
            <a:fillRect/>
          </a:stretch>
        </p:blipFill>
        <p:spPr>
          <a:xfrm>
            <a:off x="5562600" y="914400"/>
            <a:ext cx="2971800" cy="2207623"/>
          </a:xfrm>
          <a:prstGeom prst="rect">
            <a:avLst/>
          </a:prstGeom>
          <a:ln>
            <a:noFill/>
          </a:ln>
          <a:effectLst>
            <a:outerShdw blurRad="292100" dist="139700" dir="2700000" algn="tl" rotWithShape="0">
              <a:srgbClr val="333333">
                <a:alpha val="65000"/>
              </a:srgbClr>
            </a:outerShdw>
          </a:effectLst>
        </p:spPr>
      </p:pic>
      <p:pic>
        <p:nvPicPr>
          <p:cNvPr id="8" name="Picture 7" descr="IMG_20170821_121428.jpg"/>
          <p:cNvPicPr>
            <a:picLocks noChangeAspect="1"/>
          </p:cNvPicPr>
          <p:nvPr/>
        </p:nvPicPr>
        <p:blipFill>
          <a:blip r:embed="rId3" cstate="print"/>
          <a:srcRect t="30000"/>
          <a:stretch>
            <a:fillRect/>
          </a:stretch>
        </p:blipFill>
        <p:spPr>
          <a:xfrm>
            <a:off x="457200" y="609600"/>
            <a:ext cx="4724400" cy="25146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486400" y="304800"/>
            <a:ext cx="2667000" cy="646331"/>
          </a:xfrm>
          <a:prstGeom prst="rect">
            <a:avLst/>
          </a:prstGeom>
          <a:noFill/>
        </p:spPr>
        <p:txBody>
          <a:bodyPr wrap="square" rtlCol="0">
            <a:spAutoFit/>
          </a:bodyPr>
          <a:lstStyle/>
          <a:p>
            <a:r>
              <a:rPr lang="bn-IN" sz="36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টিকাদান কর্মসুচি</a:t>
            </a:r>
            <a:endParaRPr lang="en-GB" sz="36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ight Arrow 9"/>
          <p:cNvSpPr/>
          <p:nvPr/>
        </p:nvSpPr>
        <p:spPr>
          <a:xfrm>
            <a:off x="304800" y="3733800"/>
            <a:ext cx="4724400" cy="160020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chemeClr val="accent2">
                    <a:lumMod val="75000"/>
                  </a:schemeClr>
                </a:solidFill>
                <a:effectLst>
                  <a:outerShdw blurRad="38100" dist="38100" dir="2700000" algn="tl">
                    <a:srgbClr val="000000">
                      <a:alpha val="43137"/>
                    </a:srgbClr>
                  </a:outerShdw>
                </a:effectLst>
                <a:latin typeface="NikoshBAN" pitchFamily="2" charset="0"/>
                <a:cs typeface="NikoshBAN" pitchFamily="2" charset="0"/>
              </a:rPr>
              <a:t>শিশুদের ৬টি গুরুতর রোগের নাম</a:t>
            </a:r>
            <a:endParaRPr lang="en-US" sz="3200" b="1" dirty="0" smtClean="0">
              <a:solidFill>
                <a:schemeClr val="accent2">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730</Words>
  <Application>Microsoft Office PowerPoint</Application>
  <PresentationFormat>On-screen Show (4:3)</PresentationFormat>
  <Paragraphs>67</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SIRAMISHI GPS</dc:creator>
  <cp:lastModifiedBy>SIRAMISHI GPS</cp:lastModifiedBy>
  <cp:revision>47</cp:revision>
  <dcterms:created xsi:type="dcterms:W3CDTF">2006-08-16T00:00:00Z</dcterms:created>
  <dcterms:modified xsi:type="dcterms:W3CDTF">2017-09-28T05:58:22Z</dcterms:modified>
</cp:coreProperties>
</file>